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7" r:id="rId4"/>
  </p:sldMasterIdLst>
  <p:sldIdLst>
    <p:sldId id="287" r:id="rId5"/>
    <p:sldId id="276" r:id="rId6"/>
    <p:sldId id="257" r:id="rId7"/>
    <p:sldId id="258" r:id="rId8"/>
    <p:sldId id="278" r:id="rId9"/>
    <p:sldId id="279" r:id="rId10"/>
    <p:sldId id="280" r:id="rId11"/>
    <p:sldId id="281" r:id="rId12"/>
    <p:sldId id="282" r:id="rId13"/>
    <p:sldId id="283" r:id="rId14"/>
    <p:sldId id="263" r:id="rId15"/>
    <p:sldId id="265" r:id="rId16"/>
    <p:sldId id="260" r:id="rId17"/>
    <p:sldId id="288" r:id="rId18"/>
    <p:sldId id="259" r:id="rId19"/>
    <p:sldId id="256" r:id="rId20"/>
    <p:sldId id="284" r:id="rId21"/>
    <p:sldId id="285" r:id="rId22"/>
  </p:sldIdLst>
  <p:sldSz cx="12192000" cy="6858000"/>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ndqiP/1Fcym7hYNs7sI4Hw==" hashData="/o2VYOGz6l+jsPoBH5WH40dHY7xsw9s0hHfDzazOKkK52dNpAh+DpZdzxXsSQq87c7nwTQsV3azYc8lj96CANA=="/>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89"/>
    <p:restoredTop sz="94689"/>
  </p:normalViewPr>
  <p:slideViewPr>
    <p:cSldViewPr snapToGrid="0">
      <p:cViewPr varScale="1">
        <p:scale>
          <a:sx n="97" d="100"/>
          <a:sy n="97" d="100"/>
        </p:scale>
        <p:origin x="1584" y="78"/>
      </p:cViewPr>
      <p:guideLst/>
    </p:cSldViewPr>
  </p:slideViewPr>
  <p:outlineViewPr>
    <p:cViewPr>
      <p:scale>
        <a:sx n="33" d="100"/>
        <a:sy n="33" d="100"/>
      </p:scale>
      <p:origin x="0" y="-1660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95D7EDC-2990-42DC-8A87-C77497E3DF8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EE9CC-289C-4824-88E7-C30A44EC8100}" type="slidenum">
              <a:rPr lang="en-US" smtClean="0"/>
              <a:t>‹#›</a:t>
            </a:fld>
            <a:endParaRPr lang="en-US"/>
          </a:p>
        </p:txBody>
      </p:sp>
    </p:spTree>
    <p:extLst>
      <p:ext uri="{BB962C8B-B14F-4D97-AF65-F5344CB8AC3E}">
        <p14:creationId xmlns:p14="http://schemas.microsoft.com/office/powerpoint/2010/main" val="1150023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5D7EDC-2990-42DC-8A87-C77497E3DF8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EE9CC-289C-4824-88E7-C30A44EC8100}" type="slidenum">
              <a:rPr lang="en-US" smtClean="0"/>
              <a:t>‹#›</a:t>
            </a:fld>
            <a:endParaRPr lang="en-US"/>
          </a:p>
        </p:txBody>
      </p:sp>
    </p:spTree>
    <p:extLst>
      <p:ext uri="{BB962C8B-B14F-4D97-AF65-F5344CB8AC3E}">
        <p14:creationId xmlns:p14="http://schemas.microsoft.com/office/powerpoint/2010/main" val="2184479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5D7EDC-2990-42DC-8A87-C77497E3DF8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EE9CC-289C-4824-88E7-C30A44EC8100}" type="slidenum">
              <a:rPr lang="en-US" smtClean="0"/>
              <a:t>‹#›</a:t>
            </a:fld>
            <a:endParaRPr lang="en-US"/>
          </a:p>
        </p:txBody>
      </p:sp>
    </p:spTree>
    <p:extLst>
      <p:ext uri="{BB962C8B-B14F-4D97-AF65-F5344CB8AC3E}">
        <p14:creationId xmlns:p14="http://schemas.microsoft.com/office/powerpoint/2010/main" val="380202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5D7EDC-2990-42DC-8A87-C77497E3DF8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EE9CC-289C-4824-88E7-C30A44EC8100}" type="slidenum">
              <a:rPr lang="en-US" smtClean="0"/>
              <a:t>‹#›</a:t>
            </a:fld>
            <a:endParaRPr lang="en-US"/>
          </a:p>
        </p:txBody>
      </p:sp>
    </p:spTree>
    <p:extLst>
      <p:ext uri="{BB962C8B-B14F-4D97-AF65-F5344CB8AC3E}">
        <p14:creationId xmlns:p14="http://schemas.microsoft.com/office/powerpoint/2010/main" val="459046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5D7EDC-2990-42DC-8A87-C77497E3DF8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EE9CC-289C-4824-88E7-C30A44EC8100}" type="slidenum">
              <a:rPr lang="en-US" smtClean="0"/>
              <a:t>‹#›</a:t>
            </a:fld>
            <a:endParaRPr lang="en-US"/>
          </a:p>
        </p:txBody>
      </p:sp>
    </p:spTree>
    <p:extLst>
      <p:ext uri="{BB962C8B-B14F-4D97-AF65-F5344CB8AC3E}">
        <p14:creationId xmlns:p14="http://schemas.microsoft.com/office/powerpoint/2010/main" val="4155286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5D7EDC-2990-42DC-8A87-C77497E3DF88}"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EE9CC-289C-4824-88E7-C30A44EC8100}" type="slidenum">
              <a:rPr lang="en-US" smtClean="0"/>
              <a:t>‹#›</a:t>
            </a:fld>
            <a:endParaRPr lang="en-US"/>
          </a:p>
        </p:txBody>
      </p:sp>
    </p:spTree>
    <p:extLst>
      <p:ext uri="{BB962C8B-B14F-4D97-AF65-F5344CB8AC3E}">
        <p14:creationId xmlns:p14="http://schemas.microsoft.com/office/powerpoint/2010/main" val="651097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5D7EDC-2990-42DC-8A87-C77497E3DF88}" type="datetimeFigureOut">
              <a:rPr lang="en-US" smtClean="0"/>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BEE9CC-289C-4824-88E7-C30A44EC8100}" type="slidenum">
              <a:rPr lang="en-US" smtClean="0"/>
              <a:t>‹#›</a:t>
            </a:fld>
            <a:endParaRPr lang="en-US"/>
          </a:p>
        </p:txBody>
      </p:sp>
    </p:spTree>
    <p:extLst>
      <p:ext uri="{BB962C8B-B14F-4D97-AF65-F5344CB8AC3E}">
        <p14:creationId xmlns:p14="http://schemas.microsoft.com/office/powerpoint/2010/main" val="3538722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5D7EDC-2990-42DC-8A87-C77497E3DF88}" type="datetimeFigureOut">
              <a:rPr lang="en-US" smtClean="0"/>
              <a:t>2/25/2026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BEE9CC-289C-4824-88E7-C30A44EC8100}" type="slidenum">
              <a:rPr lang="en-US" smtClean="0"/>
              <a:t>‹#›</a:t>
            </a:fld>
            <a:endParaRPr lang="en-US"/>
          </a:p>
        </p:txBody>
      </p:sp>
    </p:spTree>
    <p:extLst>
      <p:ext uri="{BB962C8B-B14F-4D97-AF65-F5344CB8AC3E}">
        <p14:creationId xmlns:p14="http://schemas.microsoft.com/office/powerpoint/2010/main" val="2049882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5D7EDC-2990-42DC-8A87-C77497E3DF88}" type="datetimeFigureOut">
              <a:rPr lang="en-US" smtClean="0"/>
              <a:t>2/25/2026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BEE9CC-289C-4824-88E7-C30A44EC8100}" type="slidenum">
              <a:rPr lang="en-US" smtClean="0"/>
              <a:t>‹#›</a:t>
            </a:fld>
            <a:endParaRPr lang="en-US"/>
          </a:p>
        </p:txBody>
      </p:sp>
    </p:spTree>
    <p:extLst>
      <p:ext uri="{BB962C8B-B14F-4D97-AF65-F5344CB8AC3E}">
        <p14:creationId xmlns:p14="http://schemas.microsoft.com/office/powerpoint/2010/main" val="4087273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995D7EDC-2990-42DC-8A87-C77497E3DF88}"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EE9CC-289C-4824-88E7-C30A44EC8100}" type="slidenum">
              <a:rPr lang="en-US" smtClean="0"/>
              <a:t>‹#›</a:t>
            </a:fld>
            <a:endParaRPr lang="en-US"/>
          </a:p>
        </p:txBody>
      </p:sp>
    </p:spTree>
    <p:extLst>
      <p:ext uri="{BB962C8B-B14F-4D97-AF65-F5344CB8AC3E}">
        <p14:creationId xmlns:p14="http://schemas.microsoft.com/office/powerpoint/2010/main" val="53738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995D7EDC-2990-42DC-8A87-C77497E3DF88}"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EE9CC-289C-4824-88E7-C30A44EC8100}" type="slidenum">
              <a:rPr lang="en-US" smtClean="0"/>
              <a:t>‹#›</a:t>
            </a:fld>
            <a:endParaRPr lang="en-US"/>
          </a:p>
        </p:txBody>
      </p:sp>
    </p:spTree>
    <p:extLst>
      <p:ext uri="{BB962C8B-B14F-4D97-AF65-F5344CB8AC3E}">
        <p14:creationId xmlns:p14="http://schemas.microsoft.com/office/powerpoint/2010/main" val="340067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4" name="Picture 13" descr="logos.png"/>
          <p:cNvPicPr>
            <a:picLocks noChangeAspect="1"/>
          </p:cNvPicPr>
          <p:nvPr userDrawn="1"/>
        </p:nvPicPr>
        <p:blipFill rotWithShape="1">
          <a:blip r:embed="rId13" cstate="print">
            <a:extLst>
              <a:ext uri="{28A0092B-C50C-407E-A947-70E740481C1C}">
                <a14:useLocalDpi xmlns:a14="http://schemas.microsoft.com/office/drawing/2010/main" val="0"/>
              </a:ext>
            </a:extLst>
          </a:blip>
          <a:srcRect r="41667"/>
          <a:stretch/>
        </p:blipFill>
        <p:spPr>
          <a:xfrm>
            <a:off x="10871200" y="286458"/>
            <a:ext cx="995680" cy="727215"/>
          </a:xfrm>
          <a:prstGeom prst="rect">
            <a:avLst/>
          </a:prstGeom>
        </p:spPr>
      </p:pic>
      <p:sp>
        <p:nvSpPr>
          <p:cNvPr id="2" name="Title Placeholder 1"/>
          <p:cNvSpPr>
            <a:spLocks noGrp="1"/>
          </p:cNvSpPr>
          <p:nvPr>
            <p:ph type="title"/>
          </p:nvPr>
        </p:nvSpPr>
        <p:spPr>
          <a:xfrm>
            <a:off x="609600" y="274637"/>
            <a:ext cx="9245600" cy="11731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995D7EDC-2990-42DC-8A87-C77497E3DF88}" type="datetimeFigureOut">
              <a:rPr lang="en-US" smtClean="0"/>
              <a:t>2/25/2026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D9BEE9CC-289C-4824-88E7-C30A44EC8100}" type="slidenum">
              <a:rPr lang="en-US" smtClean="0"/>
              <a:t>‹#›</a:t>
            </a:fld>
            <a:endParaRPr lang="en-US"/>
          </a:p>
        </p:txBody>
      </p:sp>
      <p:grpSp>
        <p:nvGrpSpPr>
          <p:cNvPr id="7" name="Group 6"/>
          <p:cNvGrpSpPr/>
          <p:nvPr userDrawn="1"/>
        </p:nvGrpSpPr>
        <p:grpSpPr>
          <a:xfrm>
            <a:off x="-6096" y="6172200"/>
            <a:ext cx="12216384" cy="137160"/>
            <a:chOff x="0" y="6172200"/>
            <a:chExt cx="9138181" cy="137160"/>
          </a:xfrm>
        </p:grpSpPr>
        <p:sp>
          <p:nvSpPr>
            <p:cNvPr id="8" name="Rectangle 7"/>
            <p:cNvSpPr/>
            <p:nvPr userDrawn="1"/>
          </p:nvSpPr>
          <p:spPr>
            <a:xfrm>
              <a:off x="6099048" y="6172200"/>
              <a:ext cx="1517904" cy="137160"/>
            </a:xfrm>
            <a:prstGeom prst="rect">
              <a:avLst/>
            </a:prstGeom>
            <a:solidFill>
              <a:srgbClr val="980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Rectangle 8"/>
            <p:cNvSpPr/>
            <p:nvPr userDrawn="1"/>
          </p:nvSpPr>
          <p:spPr>
            <a:xfrm>
              <a:off x="0" y="6172200"/>
              <a:ext cx="4572000" cy="137160"/>
            </a:xfrm>
            <a:prstGeom prst="rect">
              <a:avLst/>
            </a:prstGeom>
            <a:solidFill>
              <a:srgbClr val="002B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p:cNvSpPr/>
            <p:nvPr userDrawn="1"/>
          </p:nvSpPr>
          <p:spPr>
            <a:xfrm>
              <a:off x="7620277" y="6172200"/>
              <a:ext cx="1517904" cy="137160"/>
            </a:xfrm>
            <a:prstGeom prst="rect">
              <a:avLst/>
            </a:prstGeom>
            <a:solidFill>
              <a:srgbClr val="0078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1" name="Rectangle 10"/>
            <p:cNvSpPr/>
            <p:nvPr userDrawn="1"/>
          </p:nvSpPr>
          <p:spPr>
            <a:xfrm>
              <a:off x="4577819" y="6172200"/>
              <a:ext cx="1517904" cy="137160"/>
            </a:xfrm>
            <a:prstGeom prst="rect">
              <a:avLst/>
            </a:prstGeom>
            <a:solidFill>
              <a:srgbClr val="DAC7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spTree>
    <p:extLst>
      <p:ext uri="{BB962C8B-B14F-4D97-AF65-F5344CB8AC3E}">
        <p14:creationId xmlns:p14="http://schemas.microsoft.com/office/powerpoint/2010/main" val="2387614771"/>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tccd.edu/admission/testing-centers/tsi-assessment/" TargetMode="External"/><Relationship Id="rId2" Type="http://schemas.openxmlformats.org/officeDocument/2006/relationships/hyperlink" Target="https://www.tccd.edu/admission/how-to-apply/"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tccd.edu/anesthesiatech"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tccd.edu/admission/how-to-apply/"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cid:e6edf680-4118-4679-b689-5b103801bcda@namprd07.prod.outlook.com"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mailto:TR.HealthCareAdvising@tccd.ed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Tanveer.Khan@tccd.edu" TargetMode="External"/><Relationship Id="rId2" Type="http://schemas.openxmlformats.org/officeDocument/2006/relationships/hyperlink" Target="mailto:Jessica.Sabers@tccd.edu" TargetMode="External"/><Relationship Id="rId1" Type="http://schemas.openxmlformats.org/officeDocument/2006/relationships/slideLayout" Target="../slideLayouts/slideLayout2.xml"/><Relationship Id="rId4" Type="http://schemas.openxmlformats.org/officeDocument/2006/relationships/hyperlink" Target="mailto:Thomas.Grimaldo@tccd.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asatt.org/" TargetMode="External"/><Relationship Id="rId2" Type="http://schemas.openxmlformats.org/officeDocument/2006/relationships/hyperlink" Target="https://www.caahep.org/committees-on-accreditation/committee-on-accreditation-for-anesthesia-technology-educatio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30990D-66D7-AF69-2605-581B02EA827F}"/>
              </a:ext>
            </a:extLst>
          </p:cNvPr>
          <p:cNvSpPr>
            <a:spLocks noGrp="1"/>
          </p:cNvSpPr>
          <p:nvPr>
            <p:ph type="ctrTitle"/>
          </p:nvPr>
        </p:nvSpPr>
        <p:spPr>
          <a:xfrm>
            <a:off x="914400" y="2130426"/>
            <a:ext cx="10363200" cy="1470025"/>
          </a:xfrm>
        </p:spPr>
        <p:txBody>
          <a:bodyPr anchor="ctr">
            <a:normAutofit/>
          </a:bodyPr>
          <a:lstStyle/>
          <a:p>
            <a:r>
              <a:rPr lang="en-US" dirty="0"/>
              <a:t>Anesthesia Technology Program</a:t>
            </a:r>
          </a:p>
        </p:txBody>
      </p:sp>
      <p:sp>
        <p:nvSpPr>
          <p:cNvPr id="2" name="Subtitle 2">
            <a:extLst>
              <a:ext uri="{FF2B5EF4-FFF2-40B4-BE49-F238E27FC236}">
                <a16:creationId xmlns:a16="http://schemas.microsoft.com/office/drawing/2014/main" id="{49E39ABB-8635-6C24-C3E9-E9A9A0686E42}"/>
              </a:ext>
            </a:extLst>
          </p:cNvPr>
          <p:cNvSpPr txBox="1">
            <a:spLocks/>
          </p:cNvSpPr>
          <p:nvPr/>
        </p:nvSpPr>
        <p:spPr>
          <a:xfrm>
            <a:off x="1828800" y="3886200"/>
            <a:ext cx="8534400" cy="1752600"/>
          </a:xfrm>
          <a:prstGeom prst="rect">
            <a:avLst/>
          </a:prstGeom>
        </p:spPr>
        <p:txBody>
          <a:bodyPr>
            <a:normAutofit/>
          </a:bodyPr>
          <a:lst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ctr">
              <a:buNone/>
            </a:pPr>
            <a:r>
              <a:rPr lang="en-US">
                <a:solidFill>
                  <a:schemeClr val="tx1">
                    <a:tint val="75000"/>
                  </a:schemeClr>
                </a:solidFill>
              </a:rPr>
              <a:t>Information Session</a:t>
            </a:r>
          </a:p>
        </p:txBody>
      </p:sp>
    </p:spTree>
    <p:extLst>
      <p:ext uri="{BB962C8B-B14F-4D97-AF65-F5344CB8AC3E}">
        <p14:creationId xmlns:p14="http://schemas.microsoft.com/office/powerpoint/2010/main" val="4050366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9F4DE-9956-F3E6-DAF3-56BEBC75576C}"/>
              </a:ext>
            </a:extLst>
          </p:cNvPr>
          <p:cNvSpPr>
            <a:spLocks noGrp="1"/>
          </p:cNvSpPr>
          <p:nvPr>
            <p:ph type="title"/>
          </p:nvPr>
        </p:nvSpPr>
        <p:spPr>
          <a:xfrm>
            <a:off x="1141413" y="609600"/>
            <a:ext cx="9905998" cy="1101213"/>
          </a:xfrm>
        </p:spPr>
        <p:txBody>
          <a:bodyPr>
            <a:normAutofit/>
          </a:bodyPr>
          <a:lstStyle/>
          <a:p>
            <a:r>
              <a:rPr lang="en-US" sz="4000"/>
              <a:t>Grade</a:t>
            </a:r>
          </a:p>
        </p:txBody>
      </p:sp>
      <p:sp>
        <p:nvSpPr>
          <p:cNvPr id="3" name="Content Placeholder 2">
            <a:extLst>
              <a:ext uri="{FF2B5EF4-FFF2-40B4-BE49-F238E27FC236}">
                <a16:creationId xmlns:a16="http://schemas.microsoft.com/office/drawing/2014/main" id="{EF18ADD4-51AA-3DAB-C577-B59608E9A1B2}"/>
              </a:ext>
            </a:extLst>
          </p:cNvPr>
          <p:cNvSpPr>
            <a:spLocks noGrp="1"/>
          </p:cNvSpPr>
          <p:nvPr>
            <p:ph idx="1"/>
          </p:nvPr>
        </p:nvSpPr>
        <p:spPr>
          <a:xfrm>
            <a:off x="1141413" y="1710813"/>
            <a:ext cx="9905998" cy="1199536"/>
          </a:xfrm>
        </p:spPr>
        <p:txBody>
          <a:bodyPr>
            <a:normAutofit/>
          </a:bodyPr>
          <a:lstStyle/>
          <a:p>
            <a:r>
              <a:rPr lang="en-US" sz="2000"/>
              <a:t>Must earn a minimum of a “C” (75%) to pass</a:t>
            </a:r>
          </a:p>
          <a:p>
            <a:r>
              <a:rPr lang="en-US" sz="2000"/>
              <a:t>Any grade below 75% is considered a “F” and will require exit from the program</a:t>
            </a:r>
          </a:p>
        </p:txBody>
      </p:sp>
    </p:spTree>
    <p:extLst>
      <p:ext uri="{BB962C8B-B14F-4D97-AF65-F5344CB8AC3E}">
        <p14:creationId xmlns:p14="http://schemas.microsoft.com/office/powerpoint/2010/main" val="3990049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8F587-5164-5D95-3CA7-DE397D4F8C69}"/>
              </a:ext>
            </a:extLst>
          </p:cNvPr>
          <p:cNvSpPr>
            <a:spLocks noGrp="1"/>
          </p:cNvSpPr>
          <p:nvPr>
            <p:ph type="title"/>
          </p:nvPr>
        </p:nvSpPr>
        <p:spPr>
          <a:xfrm>
            <a:off x="1143001" y="613065"/>
            <a:ext cx="9905998" cy="917643"/>
          </a:xfrm>
        </p:spPr>
        <p:txBody>
          <a:bodyPr>
            <a:normAutofit/>
          </a:bodyPr>
          <a:lstStyle/>
          <a:p>
            <a:r>
              <a:rPr lang="en-US" sz="4000">
                <a:ea typeface="+mj-lt"/>
                <a:cs typeface="+mj-lt"/>
              </a:rPr>
              <a:t>Eligibility</a:t>
            </a:r>
            <a:endParaRPr lang="en-US" sz="4000"/>
          </a:p>
        </p:txBody>
      </p:sp>
      <p:sp>
        <p:nvSpPr>
          <p:cNvPr id="3" name="Content Placeholder 2">
            <a:extLst>
              <a:ext uri="{FF2B5EF4-FFF2-40B4-BE49-F238E27FC236}">
                <a16:creationId xmlns:a16="http://schemas.microsoft.com/office/drawing/2014/main" id="{CBFD0A16-EB9F-9A63-5AFF-C82DB0A2A871}"/>
              </a:ext>
            </a:extLst>
          </p:cNvPr>
          <p:cNvSpPr>
            <a:spLocks noGrp="1"/>
          </p:cNvSpPr>
          <p:nvPr>
            <p:ph idx="1"/>
          </p:nvPr>
        </p:nvSpPr>
        <p:spPr>
          <a:xfrm>
            <a:off x="419244" y="2052919"/>
            <a:ext cx="4010859" cy="3258384"/>
          </a:xfrm>
        </p:spPr>
        <p:txBody>
          <a:bodyPr vert="horz" lIns="91440" tIns="45720" rIns="91440" bIns="45720" rtlCol="0" anchor="t">
            <a:normAutofit/>
          </a:bodyPr>
          <a:lstStyle/>
          <a:p>
            <a:pPr marL="0" indent="0">
              <a:buNone/>
            </a:pPr>
            <a:r>
              <a:rPr lang="en-US" sz="1800" b="1" u="sng">
                <a:solidFill>
                  <a:schemeClr val="tx1"/>
                </a:solidFill>
                <a:ea typeface="+mj-lt"/>
                <a:cs typeface="+mj-lt"/>
              </a:rPr>
              <a:t>Must have a TCCD ID Number</a:t>
            </a:r>
            <a:endParaRPr lang="en-US" sz="1800" b="1" u="sng">
              <a:solidFill>
                <a:schemeClr val="tx1"/>
              </a:solidFill>
            </a:endParaRPr>
          </a:p>
          <a:p>
            <a:r>
              <a:rPr lang="en-US" sz="1700">
                <a:solidFill>
                  <a:schemeClr val="tx1"/>
                </a:solidFill>
                <a:ea typeface="+mj-lt"/>
                <a:cs typeface="+mj-lt"/>
              </a:rPr>
              <a:t>To be eligible to apply for the Anesthesia Technology program, the student must first be a current TCCD student. This means that the student has a TCCD student ID number and has already applied and been accepted to the college. </a:t>
            </a:r>
          </a:p>
          <a:p>
            <a:r>
              <a:rPr lang="en-US" sz="1700">
                <a:solidFill>
                  <a:schemeClr val="tx1"/>
                </a:solidFill>
                <a:ea typeface="+mj-lt"/>
                <a:cs typeface="+mj-lt"/>
              </a:rPr>
              <a:t>Individuals that have not applied to the college may follow this link: </a:t>
            </a:r>
            <a:r>
              <a:rPr lang="en-US" sz="1700">
                <a:solidFill>
                  <a:schemeClr val="tx1"/>
                </a:solidFill>
                <a:ea typeface="+mj-lt"/>
                <a:cs typeface="+mj-lt"/>
                <a:hlinkClick r:id="rId2">
                  <a:extLst>
                    <a:ext uri="{A12FA001-AC4F-418D-AE19-62706E023703}">
                      <ahyp:hlinkClr xmlns:ahyp="http://schemas.microsoft.com/office/drawing/2018/hyperlinkcolor" val="tx"/>
                    </a:ext>
                  </a:extLst>
                </a:hlinkClick>
              </a:rPr>
              <a:t>Apply For Admission</a:t>
            </a:r>
            <a:r>
              <a:rPr lang="en-US" sz="1700">
                <a:solidFill>
                  <a:schemeClr val="tx1"/>
                </a:solidFill>
                <a:ea typeface="+mj-lt"/>
                <a:cs typeface="+mj-lt"/>
              </a:rPr>
              <a:t> to begin the process.</a:t>
            </a:r>
            <a:endParaRPr lang="en-US" sz="1700">
              <a:solidFill>
                <a:schemeClr val="tx1"/>
              </a:solidFill>
            </a:endParaRPr>
          </a:p>
        </p:txBody>
      </p:sp>
      <p:sp>
        <p:nvSpPr>
          <p:cNvPr id="5" name="Content Placeholder 2">
            <a:extLst>
              <a:ext uri="{FF2B5EF4-FFF2-40B4-BE49-F238E27FC236}">
                <a16:creationId xmlns:a16="http://schemas.microsoft.com/office/drawing/2014/main" id="{A62226D0-473E-F465-80FA-91653EE3D655}"/>
              </a:ext>
            </a:extLst>
          </p:cNvPr>
          <p:cNvSpPr txBox="1">
            <a:spLocks/>
          </p:cNvSpPr>
          <p:nvPr/>
        </p:nvSpPr>
        <p:spPr>
          <a:xfrm>
            <a:off x="4624098" y="2049455"/>
            <a:ext cx="3396065" cy="3884418"/>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buNone/>
            </a:pPr>
            <a:r>
              <a:rPr lang="en-US" sz="1800" b="1" u="sng">
                <a:ea typeface="+mj-lt"/>
                <a:cs typeface="+mj-lt"/>
              </a:rPr>
              <a:t>Transcript Evaluation </a:t>
            </a:r>
            <a:endParaRPr lang="en-US" sz="1800" b="1" u="sng"/>
          </a:p>
          <a:p>
            <a:pPr>
              <a:buClrTx/>
              <a:buFont typeface="Arial" panose="020B0604020202020204" pitchFamily="34" charset="0"/>
              <a:buChar char="•"/>
            </a:pPr>
            <a:r>
              <a:rPr lang="en-US" sz="1700">
                <a:ea typeface="+mj-lt"/>
                <a:cs typeface="+mj-lt"/>
              </a:rPr>
              <a:t>ALL official transcripts from a college or university other than TCCD, must be received and evaluated by TCCD at the time of Application to the Anesthesia Technology AAS program.</a:t>
            </a:r>
          </a:p>
          <a:p>
            <a:pPr>
              <a:buClrTx/>
              <a:buFont typeface="Arial" panose="020B0604020202020204" pitchFamily="34" charset="0"/>
              <a:buChar char="•"/>
            </a:pPr>
            <a:r>
              <a:rPr lang="en-US" sz="1700">
                <a:ea typeface="+mj-lt"/>
                <a:cs typeface="+mj-lt"/>
              </a:rPr>
              <a:t>First, submit your transcripts to the Transcript Office or your local Registrar's office.</a:t>
            </a:r>
          </a:p>
          <a:p>
            <a:pPr>
              <a:buClrTx/>
              <a:buFont typeface="Arial" panose="020B0604020202020204" pitchFamily="34" charset="0"/>
              <a:buChar char="•"/>
            </a:pPr>
            <a:r>
              <a:rPr lang="en-US" sz="1700">
                <a:ea typeface="+mj-lt"/>
                <a:cs typeface="+mj-lt"/>
              </a:rPr>
              <a:t>This process can take up to two months, please keep this in mind. </a:t>
            </a:r>
            <a:endParaRPr lang="en-US" sz="1700"/>
          </a:p>
        </p:txBody>
      </p:sp>
      <p:sp>
        <p:nvSpPr>
          <p:cNvPr id="7" name="Content Placeholder 2">
            <a:extLst>
              <a:ext uri="{FF2B5EF4-FFF2-40B4-BE49-F238E27FC236}">
                <a16:creationId xmlns:a16="http://schemas.microsoft.com/office/drawing/2014/main" id="{D6D097D8-8C27-9B79-8A32-EF367C4A8ED9}"/>
              </a:ext>
            </a:extLst>
          </p:cNvPr>
          <p:cNvSpPr txBox="1">
            <a:spLocks/>
          </p:cNvSpPr>
          <p:nvPr/>
        </p:nvSpPr>
        <p:spPr>
          <a:xfrm>
            <a:off x="8174326" y="2058114"/>
            <a:ext cx="3465337" cy="1920500"/>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buNone/>
            </a:pPr>
            <a:r>
              <a:rPr lang="en-US" sz="1800" b="1" u="sng">
                <a:ea typeface="+mj-lt"/>
                <a:cs typeface="+mj-lt"/>
              </a:rPr>
              <a:t>TSI Requirements </a:t>
            </a:r>
          </a:p>
          <a:p>
            <a:pPr>
              <a:buClrTx/>
              <a:buFont typeface="Arial" panose="020B0604020202020204" pitchFamily="34" charset="0"/>
              <a:buChar char="•"/>
            </a:pPr>
            <a:r>
              <a:rPr lang="en-US" sz="1700">
                <a:ea typeface="+mj-lt"/>
                <a:cs typeface="+mj-lt"/>
              </a:rPr>
              <a:t>Meet TCCD’s Texas Success Initiative (TSI) requirements. For additional information on TSI requirements, Please visit: </a:t>
            </a:r>
            <a:r>
              <a:rPr lang="en-US" sz="1700">
                <a:ea typeface="+mj-lt"/>
                <a:cs typeface="+mj-lt"/>
                <a:hlinkClick r:id="rId3"/>
              </a:rPr>
              <a:t>TSI Requirements</a:t>
            </a:r>
            <a:endParaRPr lang="en-US" sz="1700"/>
          </a:p>
        </p:txBody>
      </p:sp>
    </p:spTree>
    <p:extLst>
      <p:ext uri="{BB962C8B-B14F-4D97-AF65-F5344CB8AC3E}">
        <p14:creationId xmlns:p14="http://schemas.microsoft.com/office/powerpoint/2010/main" val="1882655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8F587-5164-5D95-3CA7-DE397D4F8C69}"/>
              </a:ext>
            </a:extLst>
          </p:cNvPr>
          <p:cNvSpPr>
            <a:spLocks noGrp="1"/>
          </p:cNvSpPr>
          <p:nvPr>
            <p:ph type="title"/>
          </p:nvPr>
        </p:nvSpPr>
        <p:spPr/>
        <p:txBody>
          <a:bodyPr>
            <a:normAutofit/>
          </a:bodyPr>
          <a:lstStyle/>
          <a:p>
            <a:r>
              <a:rPr lang="en-US" sz="4000" dirty="0">
                <a:ea typeface="+mj-lt"/>
                <a:cs typeface="+mj-lt"/>
              </a:rPr>
              <a:t>Eligibility Continued </a:t>
            </a:r>
          </a:p>
        </p:txBody>
      </p:sp>
      <p:sp>
        <p:nvSpPr>
          <p:cNvPr id="3" name="Content Placeholder 2">
            <a:extLst>
              <a:ext uri="{FF2B5EF4-FFF2-40B4-BE49-F238E27FC236}">
                <a16:creationId xmlns:a16="http://schemas.microsoft.com/office/drawing/2014/main" id="{CBFD0A16-EB9F-9A63-5AFF-C82DB0A2A871}"/>
              </a:ext>
            </a:extLst>
          </p:cNvPr>
          <p:cNvSpPr>
            <a:spLocks noGrp="1"/>
          </p:cNvSpPr>
          <p:nvPr>
            <p:ph idx="1"/>
          </p:nvPr>
        </p:nvSpPr>
        <p:spPr>
          <a:xfrm>
            <a:off x="419244" y="2052918"/>
            <a:ext cx="3465337" cy="3219473"/>
          </a:xfrm>
        </p:spPr>
        <p:txBody>
          <a:bodyPr vert="horz" lIns="91440" tIns="45720" rIns="91440" bIns="45720" rtlCol="0" anchor="t">
            <a:normAutofit/>
          </a:bodyPr>
          <a:lstStyle/>
          <a:p>
            <a:pPr marL="0" indent="0">
              <a:buNone/>
            </a:pPr>
            <a:r>
              <a:rPr lang="en-US" sz="1600" b="1" u="sng" dirty="0">
                <a:ea typeface="+mj-lt"/>
                <a:cs typeface="+mj-lt"/>
              </a:rPr>
              <a:t>Prerequisite Science Courses </a:t>
            </a:r>
          </a:p>
          <a:p>
            <a:r>
              <a:rPr lang="en-US" sz="1400" dirty="0"/>
              <a:t>BIOL 2401- Anatomy and Physiology I (Lecture &amp; Lab)*</a:t>
            </a:r>
          </a:p>
          <a:p>
            <a:r>
              <a:rPr lang="en-US" sz="1400" dirty="0"/>
              <a:t>BIOL 2402- Anatomy and Physiology II (Lecture &amp; Lab)*</a:t>
            </a:r>
          </a:p>
          <a:p>
            <a:r>
              <a:rPr lang="en-US" sz="1400" dirty="0"/>
              <a:t>CHEM 1406- Introductory Chemistry I (Lecture &amp; Lab, Allied Health Emphasis)</a:t>
            </a:r>
          </a:p>
          <a:p>
            <a:r>
              <a:rPr lang="en-US" sz="1400" dirty="0"/>
              <a:t>ENGL 1301- Composition I</a:t>
            </a:r>
          </a:p>
          <a:p>
            <a:r>
              <a:rPr lang="en-US" sz="1400" dirty="0"/>
              <a:t>PSYC 2301- General Psychology</a:t>
            </a:r>
          </a:p>
          <a:p>
            <a:r>
              <a:rPr lang="en-US" sz="1400" dirty="0">
                <a:ea typeface="+mj-lt"/>
                <a:cs typeface="+mj-lt"/>
              </a:rPr>
              <a:t>Please note that you must have a C or higher for these grades to be considered.</a:t>
            </a:r>
          </a:p>
        </p:txBody>
      </p:sp>
      <p:sp>
        <p:nvSpPr>
          <p:cNvPr id="4" name="TextBox 3">
            <a:extLst>
              <a:ext uri="{FF2B5EF4-FFF2-40B4-BE49-F238E27FC236}">
                <a16:creationId xmlns:a16="http://schemas.microsoft.com/office/drawing/2014/main" id="{62FDFED6-AA61-1889-F1C7-EFC8970050EC}"/>
              </a:ext>
            </a:extLst>
          </p:cNvPr>
          <p:cNvSpPr txBox="1"/>
          <p:nvPr/>
        </p:nvSpPr>
        <p:spPr>
          <a:xfrm>
            <a:off x="372622" y="5270872"/>
            <a:ext cx="3733028" cy="900246"/>
          </a:xfrm>
          <a:prstGeom prst="rect">
            <a:avLst/>
          </a:prstGeom>
          <a:noFill/>
        </p:spPr>
        <p:txBody>
          <a:bodyPr wrap="square" rtlCol="0">
            <a:spAutoFit/>
          </a:bodyPr>
          <a:lstStyle/>
          <a:p>
            <a:r>
              <a:rPr lang="en-US" sz="1050" dirty="0"/>
              <a:t>*You must have completed these courses within 5 years of your application and with a grade of “C” or higher. You are allowed only 2 attempts at earning your desired grade in these courses to be eligible to apply to the Anesthesia Technology program. A withdrawal or drop counts as an attempt.</a:t>
            </a:r>
          </a:p>
        </p:txBody>
      </p:sp>
      <p:sp>
        <p:nvSpPr>
          <p:cNvPr id="5" name="Content Placeholder 2">
            <a:extLst>
              <a:ext uri="{FF2B5EF4-FFF2-40B4-BE49-F238E27FC236}">
                <a16:creationId xmlns:a16="http://schemas.microsoft.com/office/drawing/2014/main" id="{A62226D0-473E-F465-80FA-91653EE3D655}"/>
              </a:ext>
            </a:extLst>
          </p:cNvPr>
          <p:cNvSpPr txBox="1">
            <a:spLocks/>
          </p:cNvSpPr>
          <p:nvPr/>
        </p:nvSpPr>
        <p:spPr>
          <a:xfrm>
            <a:off x="4260417" y="2058113"/>
            <a:ext cx="3396065" cy="4186822"/>
          </a:xfrm>
          <a:prstGeom prst="rect">
            <a:avLst/>
          </a:prstGeom>
        </p:spPr>
        <p:txBody>
          <a:bodyPr vert="horz" lIns="91440" tIns="45720" rIns="91440" bIns="45720" rtlCol="0" anchor="t">
            <a:normAutofit fontScale="55000" lnSpcReduction="20000"/>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buNone/>
            </a:pPr>
            <a:r>
              <a:rPr lang="en-US" sz="2900" b="1" u="sng" dirty="0">
                <a:ea typeface="+mj-lt"/>
                <a:cs typeface="+mj-lt"/>
              </a:rPr>
              <a:t>Immunizations/Screenings</a:t>
            </a:r>
            <a:endParaRPr lang="en-US" sz="2900" b="1" u="sng" dirty="0"/>
          </a:p>
          <a:p>
            <a:pPr marL="0" indent="0">
              <a:buClr>
                <a:srgbClr val="8AD0D6"/>
              </a:buClr>
              <a:buNone/>
            </a:pPr>
            <a:r>
              <a:rPr lang="en-US" sz="2200" dirty="0">
                <a:ea typeface="+mj-lt"/>
                <a:cs typeface="+mj-lt"/>
              </a:rPr>
              <a:t>Please be aware that the TAC (Texas Administrative Code) and DFW Hospital Council Standards require that all students in health-related programs complete certain immunizations. These MUST be submitted with your application and completed prior to the beginning of the program, if accepted. They are currently as follows: </a:t>
            </a:r>
          </a:p>
          <a:p>
            <a:pPr marL="0" indent="0">
              <a:buClr>
                <a:srgbClr val="8AD0D6"/>
              </a:buClr>
              <a:buNone/>
            </a:pPr>
            <a:r>
              <a:rPr lang="en-US" dirty="0">
                <a:ea typeface="+mj-lt"/>
                <a:cs typeface="+mj-lt"/>
              </a:rPr>
              <a:t>✓ HEPATITIS A &amp; B </a:t>
            </a:r>
          </a:p>
          <a:p>
            <a:pPr marL="0" indent="0">
              <a:buNone/>
            </a:pPr>
            <a:r>
              <a:rPr lang="en-US" dirty="0">
                <a:ea typeface="+mj-lt"/>
                <a:cs typeface="+mj-lt"/>
              </a:rPr>
              <a:t>✓ MMR </a:t>
            </a:r>
          </a:p>
          <a:p>
            <a:pPr marL="0" indent="0">
              <a:buNone/>
            </a:pPr>
            <a:r>
              <a:rPr lang="en-US" dirty="0">
                <a:ea typeface="+mj-lt"/>
                <a:cs typeface="+mj-lt"/>
              </a:rPr>
              <a:t>✓ TDAP </a:t>
            </a:r>
          </a:p>
          <a:p>
            <a:pPr marL="0" indent="0">
              <a:buNone/>
            </a:pPr>
            <a:r>
              <a:rPr lang="en-US" dirty="0">
                <a:ea typeface="+mj-lt"/>
                <a:cs typeface="+mj-lt"/>
              </a:rPr>
              <a:t>✓ Varicella </a:t>
            </a:r>
          </a:p>
          <a:p>
            <a:pPr marL="0" indent="0">
              <a:buNone/>
            </a:pPr>
            <a:r>
              <a:rPr lang="en-US" dirty="0">
                <a:ea typeface="+mj-lt"/>
                <a:cs typeface="+mj-lt"/>
              </a:rPr>
              <a:t>✓ Influenza (during Fall Semester) </a:t>
            </a:r>
          </a:p>
          <a:p>
            <a:pPr marL="0" indent="0">
              <a:buNone/>
            </a:pPr>
            <a:r>
              <a:rPr lang="en-US" dirty="0">
                <a:ea typeface="+mj-lt"/>
                <a:cs typeface="+mj-lt"/>
              </a:rPr>
              <a:t>✓ TB Skin Test </a:t>
            </a:r>
          </a:p>
          <a:p>
            <a:pPr marL="0" indent="0">
              <a:buNone/>
            </a:pPr>
            <a:r>
              <a:rPr lang="en-US" dirty="0">
                <a:ea typeface="+mj-lt"/>
                <a:cs typeface="+mj-lt"/>
              </a:rPr>
              <a:t>✓ Covid-19 Vaccination </a:t>
            </a:r>
            <a:r>
              <a:rPr lang="en-US" i="1" dirty="0">
                <a:ea typeface="+mj-lt"/>
                <a:cs typeface="+mj-lt"/>
              </a:rPr>
              <a:t>(Hospital Requirement) </a:t>
            </a:r>
            <a:endParaRPr lang="en-US" dirty="0"/>
          </a:p>
          <a:p>
            <a:pPr marL="0" indent="0">
              <a:buNone/>
            </a:pPr>
            <a:endParaRPr lang="en-US" dirty="0">
              <a:ea typeface="+mj-lt"/>
              <a:cs typeface="+mj-lt"/>
            </a:endParaRPr>
          </a:p>
          <a:p>
            <a:pPr marL="0" indent="0" algn="ctr">
              <a:buNone/>
            </a:pPr>
            <a:r>
              <a:rPr lang="en-US" sz="2200" b="1" dirty="0">
                <a:ea typeface="+mj-lt"/>
                <a:cs typeface="+mj-lt"/>
              </a:rPr>
              <a:t>*Some of these immunizations take up to 6 months to complete (Hep A &amp; B), it is best to get started NOW, or you can’t start the program.</a:t>
            </a:r>
            <a:endParaRPr lang="en-US" sz="2200" b="1" dirty="0"/>
          </a:p>
        </p:txBody>
      </p:sp>
      <p:sp>
        <p:nvSpPr>
          <p:cNvPr id="7" name="Content Placeholder 2">
            <a:extLst>
              <a:ext uri="{FF2B5EF4-FFF2-40B4-BE49-F238E27FC236}">
                <a16:creationId xmlns:a16="http://schemas.microsoft.com/office/drawing/2014/main" id="{D6D097D8-8C27-9B79-8A32-EF367C4A8ED9}"/>
              </a:ext>
            </a:extLst>
          </p:cNvPr>
          <p:cNvSpPr txBox="1">
            <a:spLocks/>
          </p:cNvSpPr>
          <p:nvPr/>
        </p:nvSpPr>
        <p:spPr>
          <a:xfrm>
            <a:off x="7992485" y="2049454"/>
            <a:ext cx="3777095" cy="4195481"/>
          </a:xfrm>
          <a:prstGeom prst="rect">
            <a:avLst/>
          </a:prstGeom>
        </p:spPr>
        <p:txBody>
          <a:bodyPr vert="horz" lIns="91440" tIns="45720" rIns="91440" bIns="45720" rtlCol="0" anchor="t">
            <a:normAutofit fontScale="32500" lnSpcReduction="20000"/>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buNone/>
            </a:pPr>
            <a:r>
              <a:rPr lang="en-US" sz="4900" b="1" u="sng">
                <a:ea typeface="+mj-lt"/>
                <a:cs typeface="+mj-lt"/>
              </a:rPr>
              <a:t>Other Requirements </a:t>
            </a:r>
            <a:endParaRPr lang="en-US" sz="4900"/>
          </a:p>
          <a:p>
            <a:pPr>
              <a:buClrTx/>
              <a:buSzPct val="100000"/>
              <a:buFont typeface="Arial" panose="020B0604020202020204" pitchFamily="34" charset="0"/>
              <a:buChar char="•"/>
            </a:pPr>
            <a:r>
              <a:rPr lang="en-US" sz="4000">
                <a:latin typeface="+mn-lt"/>
                <a:ea typeface="+mj-lt"/>
                <a:cs typeface="+mj-lt"/>
              </a:rPr>
              <a:t>Once accepted into the program, you will be required to complete a drug screen, keep CPR current (American Heart Association certified BLS for Healthcare Providers), and a criminal background check. If you have any criminal charges, you need to email program leadership to discuss what you must do in order to find out whether or not you can apply for the program. Felony’s, Assault, Domestic Violence and Drug Charges automatically bar you from eligibility. </a:t>
            </a:r>
          </a:p>
          <a:p>
            <a:pPr>
              <a:buClrTx/>
              <a:buSzPct val="100000"/>
              <a:buFont typeface="Arial" panose="020B0604020202020204" pitchFamily="34" charset="0"/>
              <a:buChar char="•"/>
            </a:pPr>
            <a:r>
              <a:rPr lang="en-US" sz="4000">
                <a:latin typeface="+mn-lt"/>
                <a:ea typeface="+mj-lt"/>
                <a:cs typeface="+mj-lt"/>
              </a:rPr>
              <a:t>You will also need to renew your TB annually and Flu seasonally.</a:t>
            </a:r>
          </a:p>
          <a:p>
            <a:pPr>
              <a:buClrTx/>
              <a:buSzPct val="100000"/>
              <a:buFont typeface="Arial" panose="020B0604020202020204" pitchFamily="34" charset="0"/>
              <a:buChar char="•"/>
            </a:pPr>
            <a:r>
              <a:rPr lang="en-US" sz="4000">
                <a:latin typeface="+mn-lt"/>
                <a:ea typeface="+mj-lt"/>
                <a:cs typeface="+mj-lt"/>
              </a:rPr>
              <a:t>If there is something you feel might prevent you from being accepted into the program, it is your responsibility to contact the testing entity and the background check company prior to being accepted into the program. Should you learn that you will not pass the background check and/or the requirements for the national registry, you should not apply to any program within the health sciences.”</a:t>
            </a:r>
            <a:endParaRPr lang="en-US" sz="4000">
              <a:latin typeface="+mn-lt"/>
            </a:endParaRPr>
          </a:p>
        </p:txBody>
      </p:sp>
    </p:spTree>
    <p:extLst>
      <p:ext uri="{BB962C8B-B14F-4D97-AF65-F5344CB8AC3E}">
        <p14:creationId xmlns:p14="http://schemas.microsoft.com/office/powerpoint/2010/main" val="3849303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C21BF-1916-F2F7-F312-22DE8AA55F3C}"/>
              </a:ext>
            </a:extLst>
          </p:cNvPr>
          <p:cNvSpPr>
            <a:spLocks noGrp="1"/>
          </p:cNvSpPr>
          <p:nvPr>
            <p:ph type="title"/>
          </p:nvPr>
        </p:nvSpPr>
        <p:spPr>
          <a:xfrm>
            <a:off x="1141413" y="609600"/>
            <a:ext cx="9905998" cy="1524000"/>
          </a:xfrm>
        </p:spPr>
        <p:txBody>
          <a:bodyPr>
            <a:normAutofit/>
          </a:bodyPr>
          <a:lstStyle/>
          <a:p>
            <a:r>
              <a:rPr lang="en-US" sz="3200" dirty="0">
                <a:ea typeface="+mj-lt"/>
                <a:cs typeface="+mj-lt"/>
              </a:rPr>
              <a:t>Anesthesia Technology Program Seats and Average Salary Information </a:t>
            </a:r>
            <a:endParaRPr lang="en-US" sz="3200" dirty="0"/>
          </a:p>
        </p:txBody>
      </p:sp>
      <p:sp>
        <p:nvSpPr>
          <p:cNvPr id="3" name="Content Placeholder 2">
            <a:extLst>
              <a:ext uri="{FF2B5EF4-FFF2-40B4-BE49-F238E27FC236}">
                <a16:creationId xmlns:a16="http://schemas.microsoft.com/office/drawing/2014/main" id="{DBB420FC-39FF-47FD-A915-74FD2F110413}"/>
              </a:ext>
            </a:extLst>
          </p:cNvPr>
          <p:cNvSpPr>
            <a:spLocks noGrp="1"/>
          </p:cNvSpPr>
          <p:nvPr>
            <p:ph idx="1"/>
          </p:nvPr>
        </p:nvSpPr>
        <p:spPr>
          <a:xfrm>
            <a:off x="289358" y="2563804"/>
            <a:ext cx="5638768" cy="3684595"/>
          </a:xfrm>
        </p:spPr>
        <p:txBody>
          <a:bodyPr vert="horz" lIns="91440" tIns="45720" rIns="91440" bIns="45720" rtlCol="0" anchor="t">
            <a:normAutofit/>
          </a:bodyPr>
          <a:lstStyle/>
          <a:p>
            <a:r>
              <a:rPr lang="en-US" sz="1800" b="1" u="sng" dirty="0">
                <a:solidFill>
                  <a:schemeClr val="tx1"/>
                </a:solidFill>
                <a:ea typeface="+mj-lt"/>
                <a:cs typeface="+mj-lt"/>
              </a:rPr>
              <a:t>How many seats per application period?</a:t>
            </a:r>
            <a:endParaRPr lang="en-US" sz="1800" b="1" u="sng" dirty="0">
              <a:solidFill>
                <a:schemeClr val="tx1"/>
              </a:solidFill>
            </a:endParaRPr>
          </a:p>
          <a:p>
            <a:pPr lvl="1"/>
            <a:r>
              <a:rPr lang="en-US" sz="1600" dirty="0">
                <a:solidFill>
                  <a:schemeClr val="tx1"/>
                </a:solidFill>
                <a:effectLst>
                  <a:glow rad="38100">
                    <a:schemeClr val="bg1">
                      <a:lumMod val="50000"/>
                      <a:lumOff val="50000"/>
                      <a:alpha val="20000"/>
                    </a:schemeClr>
                  </a:glow>
                </a:effectLst>
              </a:rPr>
              <a:t>The Anesthesia Technology Program currently accepts </a:t>
            </a:r>
            <a:r>
              <a:rPr lang="en-US" sz="1600" dirty="0">
                <a:effectLst>
                  <a:glow rad="38100">
                    <a:schemeClr val="bg1">
                      <a:lumMod val="50000"/>
                      <a:lumOff val="50000"/>
                      <a:alpha val="20000"/>
                    </a:schemeClr>
                  </a:glow>
                </a:effectLst>
              </a:rPr>
              <a:t>up to 6</a:t>
            </a:r>
            <a:r>
              <a:rPr lang="en-US" sz="1600" dirty="0">
                <a:solidFill>
                  <a:schemeClr val="tx1"/>
                </a:solidFill>
                <a:effectLst>
                  <a:glow rad="38100">
                    <a:schemeClr val="bg1">
                      <a:lumMod val="50000"/>
                      <a:lumOff val="50000"/>
                      <a:alpha val="20000"/>
                    </a:schemeClr>
                  </a:glow>
                </a:effectLst>
              </a:rPr>
              <a:t> students per year; however, this can vary based on clinical availability.  Those selected will begin classes in the following Fall semester. On average, the program has about 20 to 30 students apply in a single application period. </a:t>
            </a:r>
          </a:p>
        </p:txBody>
      </p:sp>
      <p:sp>
        <p:nvSpPr>
          <p:cNvPr id="5" name="Content Placeholder 2">
            <a:extLst>
              <a:ext uri="{FF2B5EF4-FFF2-40B4-BE49-F238E27FC236}">
                <a16:creationId xmlns:a16="http://schemas.microsoft.com/office/drawing/2014/main" id="{F812E8FD-34BD-C5CE-857A-05151DB9519C}"/>
              </a:ext>
            </a:extLst>
          </p:cNvPr>
          <p:cNvSpPr txBox="1">
            <a:spLocks/>
          </p:cNvSpPr>
          <p:nvPr/>
        </p:nvSpPr>
        <p:spPr>
          <a:xfrm>
            <a:off x="5931620" y="2560340"/>
            <a:ext cx="5803180" cy="3305439"/>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buClr>
                <a:srgbClr val="8AD0D6"/>
              </a:buClr>
              <a:buNone/>
            </a:pPr>
            <a:r>
              <a:rPr lang="en-US" sz="1800" b="1" u="sng" dirty="0">
                <a:latin typeface="+mn-lt"/>
                <a:ea typeface="+mj-lt"/>
                <a:cs typeface="+mj-lt"/>
              </a:rPr>
              <a:t>Salary Information</a:t>
            </a:r>
            <a:endParaRPr lang="en-US" sz="1800" u="sng" dirty="0">
              <a:latin typeface="+mn-lt"/>
              <a:ea typeface="+mj-lt"/>
              <a:cs typeface="+mj-lt"/>
            </a:endParaRPr>
          </a:p>
          <a:p>
            <a:pPr>
              <a:buClrTx/>
            </a:pPr>
            <a:r>
              <a:rPr lang="en-US" sz="1600" dirty="0">
                <a:latin typeface="+mn-lt"/>
                <a:ea typeface="+mj-lt"/>
                <a:cs typeface="+mj-lt"/>
              </a:rPr>
              <a:t>The starting base pay in the DFW metroplex for new graduates is between $20- $27/hour</a:t>
            </a:r>
          </a:p>
          <a:p>
            <a:pPr lvl="1">
              <a:buClrTx/>
            </a:pPr>
            <a:r>
              <a:rPr lang="en-US" sz="1600" dirty="0">
                <a:latin typeface="+mn-lt"/>
                <a:ea typeface="+mj-lt"/>
                <a:cs typeface="+mj-lt"/>
              </a:rPr>
              <a:t>Each healthcare facility sets their own pay scale differently.</a:t>
            </a:r>
          </a:p>
          <a:p>
            <a:pPr>
              <a:buClrTx/>
            </a:pPr>
            <a:r>
              <a:rPr lang="en-US" sz="1600" dirty="0">
                <a:latin typeface="+mn-lt"/>
                <a:ea typeface="+mj-lt"/>
                <a:cs typeface="+mj-lt"/>
              </a:rPr>
              <a:t>The</a:t>
            </a:r>
            <a:r>
              <a:rPr lang="en-US" sz="1600" dirty="0">
                <a:latin typeface="+mn-lt"/>
              </a:rPr>
              <a:t> median hourly wage, in Texas, for Anesthesia Technologists is $24/</a:t>
            </a:r>
            <a:r>
              <a:rPr lang="en-US" sz="1600" dirty="0" err="1">
                <a:latin typeface="+mn-lt"/>
              </a:rPr>
              <a:t>hr</a:t>
            </a:r>
            <a:r>
              <a:rPr lang="en-US" sz="1600" dirty="0">
                <a:latin typeface="+mn-lt"/>
              </a:rPr>
              <a:t> according to </a:t>
            </a:r>
            <a:r>
              <a:rPr lang="en-US" sz="1600" dirty="0" err="1">
                <a:latin typeface="+mn-lt"/>
              </a:rPr>
              <a:t>ZipRecruiters.com</a:t>
            </a:r>
            <a:r>
              <a:rPr lang="en-US" sz="1600" dirty="0">
                <a:latin typeface="+mn-lt"/>
              </a:rPr>
              <a:t> </a:t>
            </a:r>
            <a:endParaRPr lang="en-US" sz="1600" dirty="0">
              <a:latin typeface="+mn-lt"/>
              <a:ea typeface="+mj-lt"/>
              <a:cs typeface="+mj-lt"/>
            </a:endParaRPr>
          </a:p>
          <a:p>
            <a:pPr>
              <a:buClr>
                <a:srgbClr val="8AD0D6"/>
              </a:buClr>
            </a:pPr>
            <a:endParaRPr lang="en-US" sz="1800" dirty="0">
              <a:latin typeface="+mn-lt"/>
            </a:endParaRPr>
          </a:p>
          <a:p>
            <a:pPr marL="0" indent="0" algn="ctr">
              <a:buClr>
                <a:srgbClr val="8AD0D6"/>
              </a:buClr>
              <a:buNone/>
            </a:pPr>
            <a:r>
              <a:rPr lang="en-US" sz="1800" dirty="0">
                <a:latin typeface="+mn-lt"/>
              </a:rPr>
              <a:t>WHERE CAN I LEARN MORE ABOUT THIS PROGRAM? </a:t>
            </a:r>
          </a:p>
          <a:p>
            <a:pPr marL="0" indent="0" algn="ctr">
              <a:buClr>
                <a:srgbClr val="8AD0D6"/>
              </a:buClr>
              <a:buNone/>
            </a:pPr>
            <a:r>
              <a:rPr lang="en-US" sz="1600" dirty="0">
                <a:latin typeface="+mn-lt"/>
                <a:hlinkClick r:id="rId2"/>
              </a:rPr>
              <a:t>https://</a:t>
            </a:r>
            <a:r>
              <a:rPr lang="en-US" sz="1600" dirty="0" err="1">
                <a:latin typeface="+mn-lt"/>
                <a:hlinkClick r:id="rId2"/>
              </a:rPr>
              <a:t>www.tccd.edu</a:t>
            </a:r>
            <a:r>
              <a:rPr lang="en-US" sz="1600" dirty="0">
                <a:latin typeface="+mn-lt"/>
                <a:hlinkClick r:id="rId2"/>
              </a:rPr>
              <a:t>/</a:t>
            </a:r>
            <a:r>
              <a:rPr lang="en-US" sz="1600" dirty="0" err="1">
                <a:latin typeface="+mn-lt"/>
                <a:hlinkClick r:id="rId2"/>
              </a:rPr>
              <a:t>anesthesiatech</a:t>
            </a:r>
            <a:endParaRPr lang="en-US" sz="1600" dirty="0">
              <a:latin typeface="+mn-lt"/>
            </a:endParaRPr>
          </a:p>
        </p:txBody>
      </p:sp>
    </p:spTree>
    <p:extLst>
      <p:ext uri="{BB962C8B-B14F-4D97-AF65-F5344CB8AC3E}">
        <p14:creationId xmlns:p14="http://schemas.microsoft.com/office/powerpoint/2010/main" val="3920020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55AB9-F73D-E169-D740-B7A035ABA9C8}"/>
              </a:ext>
            </a:extLst>
          </p:cNvPr>
          <p:cNvSpPr>
            <a:spLocks noGrp="1"/>
          </p:cNvSpPr>
          <p:nvPr>
            <p:ph type="title"/>
          </p:nvPr>
        </p:nvSpPr>
        <p:spPr/>
        <p:txBody>
          <a:bodyPr>
            <a:noAutofit/>
          </a:bodyPr>
          <a:lstStyle/>
          <a:p>
            <a:r>
              <a:rPr lang="en-US" sz="4400" dirty="0"/>
              <a:t>Anesthesia Technology Program Costs</a:t>
            </a:r>
          </a:p>
        </p:txBody>
      </p:sp>
      <p:sp>
        <p:nvSpPr>
          <p:cNvPr id="3" name="Content Placeholder 2">
            <a:extLst>
              <a:ext uri="{FF2B5EF4-FFF2-40B4-BE49-F238E27FC236}">
                <a16:creationId xmlns:a16="http://schemas.microsoft.com/office/drawing/2014/main" id="{E6B69E0D-8AAC-BF22-5742-3923D4D33F1D}"/>
              </a:ext>
            </a:extLst>
          </p:cNvPr>
          <p:cNvSpPr>
            <a:spLocks noGrp="1"/>
          </p:cNvSpPr>
          <p:nvPr>
            <p:ph idx="1"/>
          </p:nvPr>
        </p:nvSpPr>
        <p:spPr>
          <a:xfrm>
            <a:off x="609602" y="1909823"/>
            <a:ext cx="8175583" cy="3240911"/>
          </a:xfrm>
        </p:spPr>
        <p:txBody>
          <a:bodyPr/>
          <a:lstStyle/>
          <a:p>
            <a:r>
              <a:rPr lang="en-US" sz="1800" dirty="0">
                <a:solidFill>
                  <a:schemeClr val="tx1"/>
                </a:solidFill>
              </a:rPr>
              <a:t>Program Cost:  </a:t>
            </a:r>
            <a:r>
              <a:rPr lang="en-US" sz="1800" b="1" dirty="0">
                <a:solidFill>
                  <a:schemeClr val="tx1"/>
                </a:solidFill>
              </a:rPr>
              <a:t>$5,084 </a:t>
            </a:r>
            <a:r>
              <a:rPr lang="en-US" sz="1800" b="1" dirty="0">
                <a:solidFill>
                  <a:schemeClr val="tx1"/>
                </a:solidFill>
                <a:ea typeface="+mj-lt"/>
                <a:cs typeface="+mj-lt"/>
              </a:rPr>
              <a:t>Approximately</a:t>
            </a:r>
          </a:p>
          <a:p>
            <a:pPr lvl="1"/>
            <a:r>
              <a:rPr lang="en-US" sz="1600" dirty="0">
                <a:ea typeface="+mj-lt"/>
                <a:cs typeface="+mj-lt"/>
              </a:rPr>
              <a:t>Cost breakdown:</a:t>
            </a:r>
          </a:p>
          <a:p>
            <a:pPr lvl="2"/>
            <a:r>
              <a:rPr lang="en-US" sz="1600" dirty="0">
                <a:solidFill>
                  <a:schemeClr val="tx1"/>
                </a:solidFill>
                <a:ea typeface="+mj-lt"/>
                <a:cs typeface="+mj-lt"/>
              </a:rPr>
              <a:t>In-District Tuition: $4,440</a:t>
            </a:r>
          </a:p>
          <a:p>
            <a:pPr lvl="2"/>
            <a:r>
              <a:rPr lang="en-US" sz="1600" dirty="0">
                <a:ea typeface="+mj-lt"/>
                <a:cs typeface="+mj-lt"/>
              </a:rPr>
              <a:t>Anesthesia Technology Scrub Patch: $5.48</a:t>
            </a:r>
          </a:p>
          <a:p>
            <a:pPr lvl="2"/>
            <a:r>
              <a:rPr lang="en-US" sz="1600" dirty="0">
                <a:solidFill>
                  <a:schemeClr val="tx1"/>
                </a:solidFill>
                <a:ea typeface="+mj-lt"/>
                <a:cs typeface="+mj-lt"/>
              </a:rPr>
              <a:t>Scrubs: $40</a:t>
            </a:r>
          </a:p>
          <a:p>
            <a:pPr lvl="2"/>
            <a:r>
              <a:rPr lang="en-US" sz="1600" dirty="0">
                <a:ea typeface="+mj-lt"/>
                <a:cs typeface="+mj-lt"/>
              </a:rPr>
              <a:t>Textbooks: $599</a:t>
            </a:r>
          </a:p>
          <a:p>
            <a:pPr lvl="1"/>
            <a:r>
              <a:rPr lang="en-US" sz="1600" dirty="0">
                <a:solidFill>
                  <a:schemeClr val="tx1"/>
                </a:solidFill>
                <a:ea typeface="+mj-lt"/>
                <a:cs typeface="+mj-lt"/>
              </a:rPr>
              <a:t>Estimate does not inclu</a:t>
            </a:r>
            <a:r>
              <a:rPr lang="en-US" sz="1600" dirty="0">
                <a:ea typeface="+mj-lt"/>
                <a:cs typeface="+mj-lt"/>
              </a:rPr>
              <a:t>de additional expenses from all miscellaneous fees</a:t>
            </a:r>
            <a:endParaRPr lang="en-US" sz="1600" dirty="0">
              <a:solidFill>
                <a:schemeClr val="tx1"/>
              </a:solidFill>
            </a:endParaRPr>
          </a:p>
        </p:txBody>
      </p:sp>
    </p:spTree>
    <p:extLst>
      <p:ext uri="{BB962C8B-B14F-4D97-AF65-F5344CB8AC3E}">
        <p14:creationId xmlns:p14="http://schemas.microsoft.com/office/powerpoint/2010/main" val="3977122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7425A-2F01-F5F7-8A78-8085BC119712}"/>
              </a:ext>
            </a:extLst>
          </p:cNvPr>
          <p:cNvSpPr>
            <a:spLocks noGrp="1"/>
          </p:cNvSpPr>
          <p:nvPr>
            <p:ph type="title"/>
          </p:nvPr>
        </p:nvSpPr>
        <p:spPr/>
        <p:txBody>
          <a:bodyPr>
            <a:normAutofit/>
          </a:bodyPr>
          <a:lstStyle/>
          <a:p>
            <a:r>
              <a:rPr lang="en-US" sz="4000" dirty="0">
                <a:ea typeface="+mj-lt"/>
                <a:cs typeface="+mj-lt"/>
              </a:rPr>
              <a:t>Application Period</a:t>
            </a:r>
            <a:endParaRPr lang="en-US" sz="4000" dirty="0"/>
          </a:p>
        </p:txBody>
      </p:sp>
      <p:sp>
        <p:nvSpPr>
          <p:cNvPr id="3" name="Content Placeholder 2">
            <a:extLst>
              <a:ext uri="{FF2B5EF4-FFF2-40B4-BE49-F238E27FC236}">
                <a16:creationId xmlns:a16="http://schemas.microsoft.com/office/drawing/2014/main" id="{DB568BF5-B6DE-2CD7-C013-4587681C334D}"/>
              </a:ext>
            </a:extLst>
          </p:cNvPr>
          <p:cNvSpPr>
            <a:spLocks noGrp="1"/>
          </p:cNvSpPr>
          <p:nvPr>
            <p:ph sz="half" idx="1"/>
          </p:nvPr>
        </p:nvSpPr>
        <p:spPr/>
        <p:txBody>
          <a:bodyPr vert="horz" lIns="91440" tIns="45720" rIns="91440" bIns="45720" rtlCol="0" anchor="t">
            <a:normAutofit fontScale="62500" lnSpcReduction="20000"/>
          </a:bodyPr>
          <a:lstStyle/>
          <a:p>
            <a:r>
              <a:rPr lang="en-US" dirty="0"/>
              <a:t>The Anesthesia Technology Program begins in August</a:t>
            </a:r>
          </a:p>
          <a:p>
            <a:r>
              <a:rPr lang="en-US" dirty="0"/>
              <a:t>Applicants are accepted based upon clinical availability</a:t>
            </a:r>
          </a:p>
          <a:p>
            <a:pPr lvl="1"/>
            <a:r>
              <a:rPr lang="en-US" dirty="0"/>
              <a:t>Typically, 6 students are admitted annually</a:t>
            </a:r>
          </a:p>
          <a:p>
            <a:r>
              <a:rPr lang="en-US" dirty="0"/>
              <a:t>Time commitment:</a:t>
            </a:r>
          </a:p>
          <a:p>
            <a:pPr lvl="1"/>
            <a:r>
              <a:rPr lang="en-US" dirty="0"/>
              <a:t>Full time schedule for 2 years (60 credit hours)</a:t>
            </a:r>
          </a:p>
          <a:p>
            <a:r>
              <a:rPr lang="en-US" dirty="0"/>
              <a:t>Schedule:</a:t>
            </a:r>
          </a:p>
          <a:p>
            <a:pPr lvl="1"/>
            <a:r>
              <a:rPr lang="en-US" dirty="0"/>
              <a:t>Pending class times are Monday, Tuesday, and Thursday evenings from 5-8 pm</a:t>
            </a:r>
          </a:p>
          <a:p>
            <a:pPr lvl="1"/>
            <a:r>
              <a:rPr lang="en-US" dirty="0"/>
              <a:t>Clinicals start in the summer term of the first year.</a:t>
            </a:r>
          </a:p>
        </p:txBody>
      </p:sp>
      <p:sp>
        <p:nvSpPr>
          <p:cNvPr id="4" name="Content Placeholder 3">
            <a:extLst>
              <a:ext uri="{FF2B5EF4-FFF2-40B4-BE49-F238E27FC236}">
                <a16:creationId xmlns:a16="http://schemas.microsoft.com/office/drawing/2014/main" id="{E22FCE3B-6049-31A2-4CAF-182330382DA4}"/>
              </a:ext>
            </a:extLst>
          </p:cNvPr>
          <p:cNvSpPr>
            <a:spLocks noGrp="1"/>
          </p:cNvSpPr>
          <p:nvPr>
            <p:ph sz="half" idx="2"/>
          </p:nvPr>
        </p:nvSpPr>
        <p:spPr/>
        <p:txBody>
          <a:bodyPr>
            <a:normAutofit fontScale="62500" lnSpcReduction="20000"/>
          </a:bodyPr>
          <a:lstStyle/>
          <a:p>
            <a:r>
              <a:rPr lang="en-US" dirty="0"/>
              <a:t>How to apply:</a:t>
            </a:r>
          </a:p>
          <a:p>
            <a:pPr lvl="1"/>
            <a:r>
              <a:rPr lang="en-US" dirty="0"/>
              <a:t>Complete the online application at </a:t>
            </a:r>
            <a:r>
              <a:rPr lang="en-US" dirty="0">
                <a:hlinkClick r:id="rId2"/>
              </a:rPr>
              <a:t>https://www.tccd.edu/admission/how-to-apply/</a:t>
            </a:r>
            <a:r>
              <a:rPr lang="en-US" dirty="0"/>
              <a:t> by </a:t>
            </a:r>
            <a:r>
              <a:rPr lang="en-US" b="1" dirty="0"/>
              <a:t>June 1</a:t>
            </a:r>
            <a:r>
              <a:rPr lang="en-US" b="1" baseline="30000" dirty="0"/>
              <a:t>st</a:t>
            </a:r>
            <a:endParaRPr lang="en-US" b="1" dirty="0"/>
          </a:p>
          <a:p>
            <a:r>
              <a:rPr lang="en-US" dirty="0"/>
              <a:t>Selection Process</a:t>
            </a:r>
          </a:p>
          <a:p>
            <a:pPr lvl="1"/>
            <a:r>
              <a:rPr lang="en-US" dirty="0"/>
              <a:t>GPA score</a:t>
            </a:r>
          </a:p>
          <a:p>
            <a:pPr lvl="1"/>
            <a:r>
              <a:rPr lang="en-US" dirty="0"/>
              <a:t>Interview score</a:t>
            </a:r>
          </a:p>
          <a:p>
            <a:pPr lvl="1"/>
            <a:r>
              <a:rPr lang="en-US" dirty="0"/>
              <a:t>Final selection</a:t>
            </a:r>
          </a:p>
          <a:p>
            <a:pPr lvl="2"/>
            <a:r>
              <a:rPr lang="en-US" dirty="0"/>
              <a:t>Candidates will be ranked based on their combined GPA and interview scores</a:t>
            </a:r>
          </a:p>
          <a:p>
            <a:pPr lvl="2"/>
            <a:r>
              <a:rPr lang="en-US" dirty="0"/>
              <a:t>Top-ranked candidates will be admitted back on available program slots</a:t>
            </a:r>
          </a:p>
          <a:p>
            <a:pPr marL="1142972" lvl="2" indent="0">
              <a:buNone/>
            </a:pPr>
            <a:endParaRPr lang="en-US" dirty="0"/>
          </a:p>
          <a:p>
            <a:endParaRPr lang="en-US" dirty="0"/>
          </a:p>
        </p:txBody>
      </p:sp>
    </p:spTree>
    <p:extLst>
      <p:ext uri="{BB962C8B-B14F-4D97-AF65-F5344CB8AC3E}">
        <p14:creationId xmlns:p14="http://schemas.microsoft.com/office/powerpoint/2010/main" val="987919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B72E31E6-A962-09E1-BD71-362C52710B10}"/>
              </a:ext>
            </a:extLst>
          </p:cNvPr>
          <p:cNvSpPr txBox="1">
            <a:spLocks noGrp="1"/>
          </p:cNvSpPr>
          <p:nvPr>
            <p:ph type="title" idx="4294967295"/>
          </p:nvPr>
        </p:nvSpPr>
        <p:spPr>
          <a:xfrm>
            <a:off x="2085747" y="6261341"/>
            <a:ext cx="7590618"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mj-lt"/>
                <a:ea typeface="+mj-ea"/>
                <a:cs typeface="+mj-cs"/>
              </a:rPr>
              <a:t>Anesthesia Technology Program Faculty</a:t>
            </a:r>
          </a:p>
        </p:txBody>
      </p:sp>
      <p:pic>
        <p:nvPicPr>
          <p:cNvPr id="7" name="Picture 6" descr="Headshot of Jessica Sabers C A A">
            <a:extLst>
              <a:ext uri="{FF2B5EF4-FFF2-40B4-BE49-F238E27FC236}">
                <a16:creationId xmlns:a16="http://schemas.microsoft.com/office/drawing/2014/main" id="{823F232B-C38D-DC78-6DEA-AA230B273E1D}"/>
              </a:ext>
            </a:extLst>
          </p:cNvPr>
          <p:cNvPicPr>
            <a:picLocks noChangeAspect="1"/>
          </p:cNvPicPr>
          <p:nvPr/>
        </p:nvPicPr>
        <p:blipFill rotWithShape="1">
          <a:blip r:embed="rId2">
            <a:extLst>
              <a:ext uri="{28A0092B-C50C-407E-A947-70E740481C1C}">
                <a14:useLocalDpi xmlns:a14="http://schemas.microsoft.com/office/drawing/2010/main" val="0"/>
              </a:ext>
            </a:extLst>
          </a:blip>
          <a:srcRect l="3126" r="8359" b="-2"/>
          <a:stretch/>
        </p:blipFill>
        <p:spPr>
          <a:xfrm>
            <a:off x="176982" y="210332"/>
            <a:ext cx="1818653" cy="2054668"/>
          </a:xfrm>
          <a:prstGeom prst="rect">
            <a:avLst/>
          </a:prstGeom>
          <a:effectLst/>
        </p:spPr>
      </p:pic>
      <p:sp>
        <p:nvSpPr>
          <p:cNvPr id="2" name="TextBox 1">
            <a:extLst>
              <a:ext uri="{FF2B5EF4-FFF2-40B4-BE49-F238E27FC236}">
                <a16:creationId xmlns:a16="http://schemas.microsoft.com/office/drawing/2014/main" id="{4605EB53-87D9-9699-6D99-19729A16DB37}"/>
              </a:ext>
            </a:extLst>
          </p:cNvPr>
          <p:cNvSpPr txBox="1"/>
          <p:nvPr/>
        </p:nvSpPr>
        <p:spPr>
          <a:xfrm>
            <a:off x="1995635" y="968811"/>
            <a:ext cx="2001487" cy="830997"/>
          </a:xfrm>
          <a:prstGeom prst="rect">
            <a:avLst/>
          </a:prstGeom>
          <a:noFill/>
        </p:spPr>
        <p:txBody>
          <a:bodyPr wrap="square" rtlCol="0">
            <a:spAutoFit/>
          </a:bodyPr>
          <a:lstStyle/>
          <a:p>
            <a:r>
              <a:rPr lang="en-US" sz="1600" dirty="0"/>
              <a:t>Jessica Sabers, CAA</a:t>
            </a:r>
          </a:p>
          <a:p>
            <a:r>
              <a:rPr lang="en-US" sz="1600" dirty="0"/>
              <a:t>Interim Program Director</a:t>
            </a:r>
          </a:p>
        </p:txBody>
      </p:sp>
      <p:pic>
        <p:nvPicPr>
          <p:cNvPr id="1025" name="Picture 1" descr="Headshot of Tanveer Khan, Certified A T T">
            <a:extLst>
              <a:ext uri="{FF2B5EF4-FFF2-40B4-BE49-F238E27FC236}">
                <a16:creationId xmlns:a16="http://schemas.microsoft.com/office/drawing/2014/main" id="{BFA70437-D4DB-A5DE-74FB-17752212D6D6}"/>
              </a:ext>
            </a:extLst>
          </p:cNvPr>
          <p:cNvPicPr>
            <a:picLocks noChangeAspect="1" noChangeArrowheads="1"/>
          </p:cNvPicPr>
          <p:nvPr/>
        </p:nvPicPr>
        <p:blipFill rotWithShape="1">
          <a:blip r:embed="rId3" r:link="rId4" cstate="print">
            <a:extLst>
              <a:ext uri="{28A0092B-C50C-407E-A947-70E740481C1C}">
                <a14:useLocalDpi xmlns:a14="http://schemas.microsoft.com/office/drawing/2010/main" val="0"/>
              </a:ext>
            </a:extLst>
          </a:blip>
          <a:srcRect l="8841" t="1" r="4" b="28540"/>
          <a:stretch>
            <a:fillRect/>
          </a:stretch>
        </p:blipFill>
        <p:spPr bwMode="auto">
          <a:xfrm>
            <a:off x="4094512" y="210332"/>
            <a:ext cx="2001487" cy="207411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88A96A80-6A1C-D79A-AE5B-F8DB07DE47C2}"/>
              </a:ext>
            </a:extLst>
          </p:cNvPr>
          <p:cNvSpPr txBox="1"/>
          <p:nvPr/>
        </p:nvSpPr>
        <p:spPr>
          <a:xfrm>
            <a:off x="6193389" y="876478"/>
            <a:ext cx="2364878" cy="923330"/>
          </a:xfrm>
          <a:prstGeom prst="rect">
            <a:avLst/>
          </a:prstGeom>
          <a:noFill/>
        </p:spPr>
        <p:txBody>
          <a:bodyPr wrap="none" rtlCol="0">
            <a:spAutoFit/>
          </a:bodyPr>
          <a:lstStyle/>
          <a:p>
            <a:r>
              <a:rPr lang="en-US" dirty="0"/>
              <a:t>Tanveer Khan, </a:t>
            </a:r>
            <a:r>
              <a:rPr lang="en-US" dirty="0" err="1"/>
              <a:t>Cer.A.T.T</a:t>
            </a:r>
            <a:r>
              <a:rPr lang="en-US" dirty="0"/>
              <a:t>.</a:t>
            </a:r>
          </a:p>
          <a:p>
            <a:r>
              <a:rPr lang="en-US" dirty="0"/>
              <a:t>Clinical Coordinator/</a:t>
            </a:r>
          </a:p>
          <a:p>
            <a:r>
              <a:rPr lang="en-US" dirty="0"/>
              <a:t>Faculty Instructor</a:t>
            </a:r>
          </a:p>
        </p:txBody>
      </p:sp>
      <p:pic>
        <p:nvPicPr>
          <p:cNvPr id="11" name="Picture 10" descr="Headshot of Kelly Kirtek C A A">
            <a:extLst>
              <a:ext uri="{FF2B5EF4-FFF2-40B4-BE49-F238E27FC236}">
                <a16:creationId xmlns:a16="http://schemas.microsoft.com/office/drawing/2014/main" id="{395E6AEB-B5F7-C61A-9060-A349D381778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6982" y="3087432"/>
            <a:ext cx="1930198" cy="2313243"/>
          </a:xfrm>
          <a:prstGeom prst="rect">
            <a:avLst/>
          </a:prstGeom>
        </p:spPr>
      </p:pic>
      <p:sp>
        <p:nvSpPr>
          <p:cNvPr id="12" name="TextBox 11">
            <a:extLst>
              <a:ext uri="{FF2B5EF4-FFF2-40B4-BE49-F238E27FC236}">
                <a16:creationId xmlns:a16="http://schemas.microsoft.com/office/drawing/2014/main" id="{81E06DFD-806D-096C-8036-23E207C35ACC}"/>
              </a:ext>
            </a:extLst>
          </p:cNvPr>
          <p:cNvSpPr txBox="1"/>
          <p:nvPr/>
        </p:nvSpPr>
        <p:spPr>
          <a:xfrm>
            <a:off x="2111669" y="3949728"/>
            <a:ext cx="1885453" cy="646331"/>
          </a:xfrm>
          <a:prstGeom prst="rect">
            <a:avLst/>
          </a:prstGeom>
          <a:noFill/>
        </p:spPr>
        <p:txBody>
          <a:bodyPr wrap="none" rtlCol="0">
            <a:spAutoFit/>
          </a:bodyPr>
          <a:lstStyle/>
          <a:p>
            <a:r>
              <a:rPr lang="en-US" dirty="0"/>
              <a:t>Kelly Kirtek, CAA</a:t>
            </a:r>
          </a:p>
          <a:p>
            <a:r>
              <a:rPr lang="en-US" dirty="0"/>
              <a:t>Adjunct Instructor</a:t>
            </a:r>
          </a:p>
        </p:txBody>
      </p:sp>
      <p:pic>
        <p:nvPicPr>
          <p:cNvPr id="10" name="Picture 9" descr="Headshot of Tomas Grimaldo, certified A T T">
            <a:extLst>
              <a:ext uri="{FF2B5EF4-FFF2-40B4-BE49-F238E27FC236}">
                <a16:creationId xmlns:a16="http://schemas.microsoft.com/office/drawing/2014/main" id="{1F7A46BE-BBA7-1F77-EC0A-1393CBDA46EF}"/>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24335" t="31214" r="31690" b="30204"/>
          <a:stretch/>
        </p:blipFill>
        <p:spPr>
          <a:xfrm rot="5400000">
            <a:off x="3888698" y="3293246"/>
            <a:ext cx="2313244" cy="1901617"/>
          </a:xfrm>
          <a:prstGeom prst="rect">
            <a:avLst/>
          </a:prstGeom>
        </p:spPr>
      </p:pic>
      <p:sp>
        <p:nvSpPr>
          <p:cNvPr id="6" name="TextBox 5">
            <a:extLst>
              <a:ext uri="{FF2B5EF4-FFF2-40B4-BE49-F238E27FC236}">
                <a16:creationId xmlns:a16="http://schemas.microsoft.com/office/drawing/2014/main" id="{3420CAFB-5F3D-ABAD-5753-73A04AF1A6AE}"/>
              </a:ext>
            </a:extLst>
          </p:cNvPr>
          <p:cNvSpPr txBox="1"/>
          <p:nvPr/>
        </p:nvSpPr>
        <p:spPr>
          <a:xfrm>
            <a:off x="6193389" y="3949728"/>
            <a:ext cx="2489399" cy="646331"/>
          </a:xfrm>
          <a:prstGeom prst="rect">
            <a:avLst/>
          </a:prstGeom>
          <a:noFill/>
        </p:spPr>
        <p:txBody>
          <a:bodyPr wrap="none" rtlCol="0">
            <a:spAutoFit/>
          </a:bodyPr>
          <a:lstStyle/>
          <a:p>
            <a:r>
              <a:rPr lang="en-US" dirty="0"/>
              <a:t>Tomas Grimaldo, </a:t>
            </a:r>
            <a:r>
              <a:rPr lang="en-US" dirty="0" err="1"/>
              <a:t>Cer.A.T</a:t>
            </a:r>
            <a:r>
              <a:rPr lang="en-US" dirty="0"/>
              <a:t>.</a:t>
            </a:r>
          </a:p>
          <a:p>
            <a:r>
              <a:rPr lang="en-US" dirty="0"/>
              <a:t>Faculty Instructor</a:t>
            </a:r>
          </a:p>
        </p:txBody>
      </p:sp>
      <p:sp>
        <p:nvSpPr>
          <p:cNvPr id="8" name="Rectangle 2">
            <a:extLst>
              <a:ext uri="{FF2B5EF4-FFF2-40B4-BE49-F238E27FC236}">
                <a16:creationId xmlns:a16="http://schemas.microsoft.com/office/drawing/2014/main" id="{083B775A-8758-2D52-3C6B-4E4C2313AE73}"/>
              </a:ext>
              <a:ext uri="{C183D7F6-B498-43B3-948B-1728B52AA6E4}">
                <adec:decorative xmlns:adec="http://schemas.microsoft.com/office/drawing/2017/decorative" val="1"/>
              </a:ext>
            </a:extLst>
          </p:cNvPr>
          <p:cNvSpPr>
            <a:spLocks noChangeArrowheads="1"/>
          </p:cNvSpPr>
          <p:nvPr/>
        </p:nvSpPr>
        <p:spPr bwMode="auto">
          <a:xfrm flipV="1">
            <a:off x="-3356934" y="-7753351"/>
            <a:ext cx="859568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TextBox 2">
            <a:extLst>
              <a:ext uri="{FF2B5EF4-FFF2-40B4-BE49-F238E27FC236}">
                <a16:creationId xmlns:a16="http://schemas.microsoft.com/office/drawing/2014/main" id="{5045AEDE-9BC4-B80A-38EE-DD2364F38A30}"/>
              </a:ext>
            </a:extLst>
          </p:cNvPr>
          <p:cNvSpPr txBox="1"/>
          <p:nvPr/>
        </p:nvSpPr>
        <p:spPr>
          <a:xfrm>
            <a:off x="9222339" y="3957564"/>
            <a:ext cx="2556982" cy="369332"/>
          </a:xfrm>
          <a:prstGeom prst="rect">
            <a:avLst/>
          </a:prstGeom>
          <a:noFill/>
        </p:spPr>
        <p:txBody>
          <a:bodyPr wrap="none" rtlCol="0">
            <a:spAutoFit/>
          </a:bodyPr>
          <a:lstStyle/>
          <a:p>
            <a:r>
              <a:rPr lang="en-US" dirty="0"/>
              <a:t>Kendyl McKeon, </a:t>
            </a:r>
            <a:r>
              <a:rPr lang="en-US" dirty="0" err="1"/>
              <a:t>Cer.A.T.T</a:t>
            </a:r>
            <a:r>
              <a:rPr lang="en-US" dirty="0"/>
              <a:t>.</a:t>
            </a:r>
          </a:p>
        </p:txBody>
      </p:sp>
    </p:spTree>
    <p:extLst>
      <p:ext uri="{BB962C8B-B14F-4D97-AF65-F5344CB8AC3E}">
        <p14:creationId xmlns:p14="http://schemas.microsoft.com/office/powerpoint/2010/main" val="597744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72F37-A361-7ADD-B741-E860F3FE3E46}"/>
              </a:ext>
            </a:extLst>
          </p:cNvPr>
          <p:cNvSpPr>
            <a:spLocks noGrp="1"/>
          </p:cNvSpPr>
          <p:nvPr>
            <p:ph type="title"/>
          </p:nvPr>
        </p:nvSpPr>
        <p:spPr>
          <a:xfrm>
            <a:off x="1141413" y="403654"/>
            <a:ext cx="9905998" cy="1509813"/>
          </a:xfrm>
        </p:spPr>
        <p:txBody>
          <a:bodyPr>
            <a:normAutofit/>
          </a:bodyPr>
          <a:lstStyle/>
          <a:p>
            <a:r>
              <a:rPr lang="en-US" sz="4000" dirty="0"/>
              <a:t>Healthcare Professions </a:t>
            </a:r>
            <a:br>
              <a:rPr lang="en-US" sz="4000" dirty="0"/>
            </a:br>
            <a:r>
              <a:rPr lang="en-US" sz="4000" dirty="0"/>
              <a:t>Advising Resource Hub</a:t>
            </a:r>
            <a:endParaRPr lang="en-US" sz="6000" dirty="0"/>
          </a:p>
        </p:txBody>
      </p:sp>
      <p:sp>
        <p:nvSpPr>
          <p:cNvPr id="3" name="Content Placeholder 2">
            <a:extLst>
              <a:ext uri="{FF2B5EF4-FFF2-40B4-BE49-F238E27FC236}">
                <a16:creationId xmlns:a16="http://schemas.microsoft.com/office/drawing/2014/main" id="{8BC6B740-9CFA-AFEB-9EB8-D27786FFEA0F}"/>
              </a:ext>
            </a:extLst>
          </p:cNvPr>
          <p:cNvSpPr>
            <a:spLocks noGrp="1"/>
          </p:cNvSpPr>
          <p:nvPr>
            <p:ph idx="1"/>
          </p:nvPr>
        </p:nvSpPr>
        <p:spPr>
          <a:xfrm>
            <a:off x="1103312" y="2032001"/>
            <a:ext cx="9552677" cy="4047524"/>
          </a:xfrm>
        </p:spPr>
        <p:txBody>
          <a:bodyPr vert="horz" lIns="91440" tIns="45720" rIns="91440" bIns="45720" rtlCol="0" anchor="t">
            <a:normAutofit fontScale="55000" lnSpcReduction="20000"/>
          </a:bodyPr>
          <a:lstStyle/>
          <a:p>
            <a:pPr marL="0" indent="0">
              <a:buNone/>
            </a:pPr>
            <a:r>
              <a:rPr lang="en-US" sz="4400" b="1">
                <a:ea typeface="+mj-lt"/>
                <a:cs typeface="+mj-lt"/>
              </a:rPr>
              <a:t>Do you have questions </a:t>
            </a:r>
            <a:r>
              <a:rPr lang="en-US" sz="4400" b="1"/>
              <a:t>or want an advisor to look over your application?</a:t>
            </a:r>
            <a:endParaRPr lang="en-US" sz="4400"/>
          </a:p>
          <a:p>
            <a:pPr marL="0" indent="0">
              <a:buClr>
                <a:srgbClr val="8AD0D6"/>
              </a:buClr>
              <a:buNone/>
            </a:pPr>
            <a:endParaRPr lang="en-US"/>
          </a:p>
          <a:p>
            <a:pPr marL="0" indent="0">
              <a:buClr>
                <a:srgbClr val="8AD0D6"/>
              </a:buClr>
              <a:buNone/>
            </a:pPr>
            <a:r>
              <a:rPr lang="en-US" sz="4000"/>
              <a:t>Healthcare Professions Advising</a:t>
            </a:r>
          </a:p>
          <a:p>
            <a:pPr marL="0" indent="0">
              <a:buNone/>
            </a:pPr>
            <a:r>
              <a:rPr lang="en-US" sz="4000"/>
              <a:t>817-515-1484</a:t>
            </a:r>
          </a:p>
          <a:p>
            <a:pPr marL="0" indent="0">
              <a:buClr>
                <a:srgbClr val="8AD0D6"/>
              </a:buClr>
              <a:buNone/>
            </a:pPr>
            <a:r>
              <a:rPr lang="en-US" sz="4000">
                <a:hlinkClick r:id="rId2"/>
              </a:rPr>
              <a:t>TR</a:t>
            </a:r>
            <a:r>
              <a:rPr lang="en-US" sz="4000">
                <a:ea typeface="+mj-lt"/>
                <a:cs typeface="+mj-lt"/>
                <a:hlinkClick r:id="rId2"/>
              </a:rPr>
              <a:t>.HealthCareAdvising@tccd.edu</a:t>
            </a:r>
            <a:endParaRPr lang="en-US" sz="4000">
              <a:ea typeface="+mj-lt"/>
              <a:cs typeface="+mj-lt"/>
            </a:endParaRPr>
          </a:p>
          <a:p>
            <a:pPr marL="457200" lvl="1" indent="0">
              <a:buClr>
                <a:srgbClr val="8AD0D6"/>
              </a:buClr>
              <a:buNone/>
            </a:pPr>
            <a:endParaRPr lang="en-US" sz="4000"/>
          </a:p>
          <a:p>
            <a:pPr marL="0" indent="0">
              <a:buClr>
                <a:srgbClr val="8AD0D6"/>
              </a:buClr>
              <a:buNone/>
            </a:pPr>
            <a:r>
              <a:rPr lang="en-US" sz="4000"/>
              <a:t>Advising by Appointment:</a:t>
            </a:r>
          </a:p>
          <a:p>
            <a:pPr marL="0" indent="0">
              <a:buNone/>
            </a:pPr>
            <a:r>
              <a:rPr lang="en-US" sz="4000"/>
              <a:t>Fall &amp; Spring Hours</a:t>
            </a:r>
          </a:p>
          <a:p>
            <a:pPr lvl="1"/>
            <a:r>
              <a:rPr lang="en-US" sz="4000"/>
              <a:t>Monday-Friday: 8:00 am-5:00 pm</a:t>
            </a:r>
          </a:p>
          <a:p>
            <a:pPr marL="0" indent="0">
              <a:buClr>
                <a:srgbClr val="8AD0D6"/>
              </a:buClr>
              <a:buNone/>
            </a:pPr>
            <a:r>
              <a:rPr lang="en-US" sz="4000"/>
              <a:t>Summer Hours</a:t>
            </a:r>
          </a:p>
          <a:p>
            <a:pPr lvl="1"/>
            <a:r>
              <a:rPr lang="en-US" sz="4000"/>
              <a:t>Monday-Thursday: 7:30 am-6:00 pm</a:t>
            </a:r>
          </a:p>
        </p:txBody>
      </p:sp>
    </p:spTree>
    <p:extLst>
      <p:ext uri="{BB962C8B-B14F-4D97-AF65-F5344CB8AC3E}">
        <p14:creationId xmlns:p14="http://schemas.microsoft.com/office/powerpoint/2010/main" val="59755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727BE-50EB-FFC3-A137-958BFE0CD2A5}"/>
              </a:ext>
            </a:extLst>
          </p:cNvPr>
          <p:cNvSpPr>
            <a:spLocks noGrp="1"/>
          </p:cNvSpPr>
          <p:nvPr>
            <p:ph type="title"/>
          </p:nvPr>
        </p:nvSpPr>
        <p:spPr>
          <a:xfrm>
            <a:off x="1141413" y="609601"/>
            <a:ext cx="9905998" cy="930876"/>
          </a:xfrm>
        </p:spPr>
        <p:txBody>
          <a:bodyPr>
            <a:normAutofit/>
          </a:bodyPr>
          <a:lstStyle/>
          <a:p>
            <a:r>
              <a:rPr lang="en-US" sz="4000" dirty="0"/>
              <a:t>Other Contacts</a:t>
            </a:r>
          </a:p>
        </p:txBody>
      </p:sp>
      <p:sp>
        <p:nvSpPr>
          <p:cNvPr id="3" name="Content Placeholder 2">
            <a:extLst>
              <a:ext uri="{FF2B5EF4-FFF2-40B4-BE49-F238E27FC236}">
                <a16:creationId xmlns:a16="http://schemas.microsoft.com/office/drawing/2014/main" id="{0325226F-A739-53D2-3963-60E96DDC7C70}"/>
              </a:ext>
            </a:extLst>
          </p:cNvPr>
          <p:cNvSpPr>
            <a:spLocks noGrp="1"/>
          </p:cNvSpPr>
          <p:nvPr>
            <p:ph idx="1"/>
          </p:nvPr>
        </p:nvSpPr>
        <p:spPr>
          <a:xfrm>
            <a:off x="1141413" y="1746423"/>
            <a:ext cx="9905998" cy="3847069"/>
          </a:xfrm>
        </p:spPr>
        <p:txBody>
          <a:bodyPr>
            <a:normAutofit/>
          </a:bodyPr>
          <a:lstStyle/>
          <a:p>
            <a:pPr marL="0" indent="0">
              <a:buNone/>
            </a:pPr>
            <a:r>
              <a:rPr lang="en-US" sz="2200" dirty="0"/>
              <a:t>Jessica Sabers, CAA - Interim Program Director</a:t>
            </a:r>
          </a:p>
          <a:p>
            <a:pPr marL="0" indent="0">
              <a:buNone/>
            </a:pPr>
            <a:r>
              <a:rPr lang="en-US" sz="2200" dirty="0"/>
              <a:t>Email: </a:t>
            </a:r>
            <a:r>
              <a:rPr lang="en-US" sz="2200" dirty="0">
                <a:hlinkClick r:id="rId2"/>
              </a:rPr>
              <a:t>Jessica.Sabers@tccd.edu</a:t>
            </a:r>
            <a:endParaRPr lang="en-US" sz="2200" dirty="0"/>
          </a:p>
          <a:p>
            <a:pPr marL="0" indent="0">
              <a:buNone/>
            </a:pPr>
            <a:r>
              <a:rPr lang="en-US" sz="2200" dirty="0"/>
              <a:t>Office: 817-515-2447</a:t>
            </a:r>
          </a:p>
          <a:p>
            <a:pPr marL="0" indent="0">
              <a:buNone/>
            </a:pPr>
            <a:endParaRPr lang="en-US" sz="2200" dirty="0"/>
          </a:p>
          <a:p>
            <a:pPr marL="0" indent="0">
              <a:buNone/>
            </a:pPr>
            <a:r>
              <a:rPr lang="en-US" sz="2200" dirty="0"/>
              <a:t>Tanveer Khan, </a:t>
            </a:r>
            <a:r>
              <a:rPr lang="en-US" sz="2200" dirty="0" err="1"/>
              <a:t>Cer.A.T.T</a:t>
            </a:r>
            <a:r>
              <a:rPr lang="en-US" sz="2200" dirty="0"/>
              <a:t>. – Faculty Instructor/Clinical Coordinator</a:t>
            </a:r>
          </a:p>
          <a:p>
            <a:pPr marL="0" indent="0">
              <a:buNone/>
            </a:pPr>
            <a:r>
              <a:rPr lang="en-US" sz="2200" dirty="0"/>
              <a:t>Email: </a:t>
            </a:r>
            <a:r>
              <a:rPr lang="en-US" sz="2200" dirty="0">
                <a:hlinkClick r:id="rId3"/>
              </a:rPr>
              <a:t>Tanveer.Khan@tccd.edu</a:t>
            </a:r>
            <a:endParaRPr lang="en-US" sz="2200" dirty="0"/>
          </a:p>
          <a:p>
            <a:pPr marL="0" indent="0">
              <a:buNone/>
            </a:pPr>
            <a:endParaRPr lang="en-US" sz="2200" dirty="0"/>
          </a:p>
          <a:p>
            <a:pPr marL="0" indent="0">
              <a:buNone/>
            </a:pPr>
            <a:r>
              <a:rPr lang="en-US" sz="2200" dirty="0"/>
              <a:t>Tomas Grimaldo, </a:t>
            </a:r>
            <a:r>
              <a:rPr lang="en-US" sz="2200" dirty="0" err="1"/>
              <a:t>Cer.A.T</a:t>
            </a:r>
            <a:r>
              <a:rPr lang="en-US" sz="2200" dirty="0"/>
              <a:t>. – Faculty Instructor </a:t>
            </a:r>
          </a:p>
          <a:p>
            <a:pPr marL="0" indent="0">
              <a:buNone/>
            </a:pPr>
            <a:r>
              <a:rPr lang="en-US" sz="2200" dirty="0"/>
              <a:t>Email: </a:t>
            </a:r>
            <a:r>
              <a:rPr lang="en-US" sz="2200" dirty="0">
                <a:hlinkClick r:id="rId4"/>
              </a:rPr>
              <a:t>Thomas.Grimaldo@tccd.edu</a:t>
            </a:r>
            <a:endParaRPr lang="en-US" sz="2200" dirty="0"/>
          </a:p>
          <a:p>
            <a:pPr marL="0" indent="0">
              <a:buNone/>
            </a:pPr>
            <a:endParaRPr lang="en-US" sz="2200" dirty="0"/>
          </a:p>
          <a:p>
            <a:pPr marL="0" indent="0">
              <a:buNone/>
            </a:pPr>
            <a:endParaRPr lang="en-US" dirty="0"/>
          </a:p>
        </p:txBody>
      </p:sp>
    </p:spTree>
    <p:extLst>
      <p:ext uri="{BB962C8B-B14F-4D97-AF65-F5344CB8AC3E}">
        <p14:creationId xmlns:p14="http://schemas.microsoft.com/office/powerpoint/2010/main" val="314654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CDFBE-BC46-C336-0EC4-324B3B47B110}"/>
              </a:ext>
            </a:extLst>
          </p:cNvPr>
          <p:cNvSpPr>
            <a:spLocks noGrp="1"/>
          </p:cNvSpPr>
          <p:nvPr>
            <p:ph type="title"/>
          </p:nvPr>
        </p:nvSpPr>
        <p:spPr>
          <a:xfrm>
            <a:off x="1251625" y="427038"/>
            <a:ext cx="9688749" cy="1173163"/>
          </a:xfrm>
        </p:spPr>
        <p:txBody>
          <a:bodyPr anchor="ctr">
            <a:noAutofit/>
          </a:bodyPr>
          <a:lstStyle/>
          <a:p>
            <a:pPr>
              <a:lnSpc>
                <a:spcPct val="90000"/>
              </a:lnSpc>
            </a:pPr>
            <a:r>
              <a:rPr lang="en-US" sz="4000"/>
              <a:t>Agenda for Anesthesia Technology Information Session</a:t>
            </a:r>
          </a:p>
        </p:txBody>
      </p:sp>
      <p:sp>
        <p:nvSpPr>
          <p:cNvPr id="3" name="Content Placeholder 2">
            <a:extLst>
              <a:ext uri="{FF2B5EF4-FFF2-40B4-BE49-F238E27FC236}">
                <a16:creationId xmlns:a16="http://schemas.microsoft.com/office/drawing/2014/main" id="{B9F2DC79-CEA8-0DB0-2CFD-AE1FC239B9EB}"/>
              </a:ext>
            </a:extLst>
          </p:cNvPr>
          <p:cNvSpPr>
            <a:spLocks noGrp="1"/>
          </p:cNvSpPr>
          <p:nvPr>
            <p:ph idx="1"/>
          </p:nvPr>
        </p:nvSpPr>
        <p:spPr>
          <a:xfrm>
            <a:off x="2368114" y="2225202"/>
            <a:ext cx="7455770" cy="2407595"/>
          </a:xfrm>
        </p:spPr>
        <p:txBody>
          <a:bodyPr vert="horz" lIns="91440" tIns="45720" rIns="91440" bIns="45720" rtlCol="0">
            <a:normAutofit fontScale="77500" lnSpcReduction="20000"/>
          </a:bodyPr>
          <a:lstStyle/>
          <a:p>
            <a:r>
              <a:rPr lang="en-US" sz="2800" dirty="0"/>
              <a:t>Introduction</a:t>
            </a:r>
          </a:p>
          <a:p>
            <a:r>
              <a:rPr lang="en-US" sz="2800" dirty="0"/>
              <a:t>Program Requirements</a:t>
            </a:r>
          </a:p>
          <a:p>
            <a:r>
              <a:rPr lang="en-US" sz="2800" dirty="0"/>
              <a:t>Program Structure</a:t>
            </a:r>
          </a:p>
          <a:p>
            <a:r>
              <a:rPr lang="en-US" sz="2800" dirty="0"/>
              <a:t>Eligibility</a:t>
            </a:r>
          </a:p>
          <a:p>
            <a:r>
              <a:rPr lang="en-US" sz="2800" dirty="0"/>
              <a:t>Program Seats/Salary/Costs</a:t>
            </a:r>
          </a:p>
          <a:p>
            <a:r>
              <a:rPr lang="en-US" sz="2800" dirty="0"/>
              <a:t>Application Period</a:t>
            </a:r>
          </a:p>
          <a:p>
            <a:r>
              <a:rPr lang="en-US" sz="2800" dirty="0"/>
              <a:t>FAQ</a:t>
            </a:r>
          </a:p>
        </p:txBody>
      </p:sp>
    </p:spTree>
    <p:extLst>
      <p:ext uri="{BB962C8B-B14F-4D97-AF65-F5344CB8AC3E}">
        <p14:creationId xmlns:p14="http://schemas.microsoft.com/office/powerpoint/2010/main" val="3038615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CDFBE-BC46-C336-0EC4-324B3B47B110}"/>
              </a:ext>
            </a:extLst>
          </p:cNvPr>
          <p:cNvSpPr>
            <a:spLocks noGrp="1"/>
          </p:cNvSpPr>
          <p:nvPr>
            <p:ph type="title"/>
          </p:nvPr>
        </p:nvSpPr>
        <p:spPr>
          <a:xfrm>
            <a:off x="1143001" y="330591"/>
            <a:ext cx="9905998" cy="1269610"/>
          </a:xfrm>
        </p:spPr>
        <p:txBody>
          <a:bodyPr anchor="ctr">
            <a:normAutofit/>
          </a:bodyPr>
          <a:lstStyle/>
          <a:p>
            <a:pPr algn="ctr"/>
            <a:r>
              <a:rPr lang="en-US" sz="4000">
                <a:ea typeface="+mj-lt"/>
                <a:cs typeface="+mj-lt"/>
              </a:rPr>
              <a:t>What is an Anesthesia Technologist?</a:t>
            </a:r>
            <a:endParaRPr lang="en-US" sz="4000"/>
          </a:p>
        </p:txBody>
      </p:sp>
      <p:sp>
        <p:nvSpPr>
          <p:cNvPr id="6" name="Content Placeholder 5">
            <a:extLst>
              <a:ext uri="{FF2B5EF4-FFF2-40B4-BE49-F238E27FC236}">
                <a16:creationId xmlns:a16="http://schemas.microsoft.com/office/drawing/2014/main" id="{55BDC854-E13A-27CC-BE5A-58246DB93FAF}"/>
              </a:ext>
            </a:extLst>
          </p:cNvPr>
          <p:cNvSpPr>
            <a:spLocks noGrp="1"/>
          </p:cNvSpPr>
          <p:nvPr>
            <p:ph idx="1"/>
          </p:nvPr>
        </p:nvSpPr>
        <p:spPr>
          <a:xfrm>
            <a:off x="1143001" y="1600201"/>
            <a:ext cx="9905998" cy="4166285"/>
          </a:xfrm>
        </p:spPr>
        <p:txBody>
          <a:bodyPr>
            <a:normAutofit fontScale="92500" lnSpcReduction="20000"/>
          </a:bodyPr>
          <a:lstStyle/>
          <a:p>
            <a:pPr defTabSz="914400" eaLnBrk="0" fontAlgn="base" hangingPunct="0">
              <a:spcBef>
                <a:spcPct val="0"/>
              </a:spcBef>
              <a:spcAft>
                <a:spcPct val="0"/>
              </a:spcAft>
            </a:pPr>
            <a:r>
              <a:rPr lang="en-US" altLang="en-US" sz="2400" dirty="0"/>
              <a:t>Work as a member of the anesthesia care team</a:t>
            </a:r>
          </a:p>
          <a:p>
            <a:pPr defTabSz="914400" eaLnBrk="0" fontAlgn="base" hangingPunct="0">
              <a:spcBef>
                <a:spcPct val="0"/>
              </a:spcBef>
              <a:spcAft>
                <a:spcPct val="0"/>
              </a:spcAft>
            </a:pPr>
            <a:r>
              <a:rPr lang="en-US" altLang="en-US" sz="2400" dirty="0"/>
              <a:t>Assist licensed anesthesia providers in acquiring, preparing, and applying anesthesia equipment and supplies</a:t>
            </a:r>
          </a:p>
          <a:p>
            <a:pPr defTabSz="914400" eaLnBrk="0" fontAlgn="base" hangingPunct="0">
              <a:spcBef>
                <a:spcPct val="0"/>
              </a:spcBef>
              <a:spcAft>
                <a:spcPct val="0"/>
              </a:spcAft>
            </a:pPr>
            <a:r>
              <a:rPr lang="en-US" altLang="en-US" sz="2400" dirty="0"/>
              <a:t>Prepare, maintain, and troubleshoot sophisticated medical equipment and supplies</a:t>
            </a:r>
          </a:p>
          <a:p>
            <a:pPr defTabSz="914400" eaLnBrk="0" fontAlgn="base" hangingPunct="0">
              <a:spcBef>
                <a:spcPct val="0"/>
              </a:spcBef>
              <a:spcAft>
                <a:spcPct val="0"/>
              </a:spcAft>
            </a:pPr>
            <a:r>
              <a:rPr lang="en-US" altLang="en-US" sz="2400" dirty="0"/>
              <a:t>Participate in line placement, airways, code events, and other procedures</a:t>
            </a:r>
          </a:p>
          <a:p>
            <a:pPr defTabSz="914400" eaLnBrk="0" fontAlgn="base" hangingPunct="0">
              <a:spcBef>
                <a:spcPct val="0"/>
              </a:spcBef>
              <a:spcAft>
                <a:spcPct val="0"/>
              </a:spcAft>
            </a:pPr>
            <a:r>
              <a:rPr lang="en-US" altLang="en-US" sz="2400" dirty="0"/>
              <a:t>Administer safe and efficient care to patients receiving anesthesia</a:t>
            </a:r>
          </a:p>
          <a:p>
            <a:pPr defTabSz="914400" eaLnBrk="0" fontAlgn="base" hangingPunct="0">
              <a:spcBef>
                <a:spcPct val="0"/>
              </a:spcBef>
              <a:spcAft>
                <a:spcPct val="0"/>
              </a:spcAft>
            </a:pPr>
            <a:r>
              <a:rPr lang="en-US" altLang="en-US" sz="2400" dirty="0"/>
              <a:t>Help transport and transfer patients</a:t>
            </a:r>
          </a:p>
          <a:p>
            <a:pPr defTabSz="914400" eaLnBrk="0" fontAlgn="base" hangingPunct="0">
              <a:spcBef>
                <a:spcPct val="0"/>
              </a:spcBef>
              <a:spcAft>
                <a:spcPct val="0"/>
              </a:spcAft>
            </a:pPr>
            <a:r>
              <a:rPr lang="en-US" altLang="en-US" sz="2400" dirty="0"/>
              <a:t>Operate mechanical, pneumatic, and electronic equipment for monitoring and managing anesthesia patients</a:t>
            </a:r>
          </a:p>
          <a:p>
            <a:pPr defTabSz="914400" eaLnBrk="0" fontAlgn="base" hangingPunct="0">
              <a:spcBef>
                <a:spcPct val="0"/>
              </a:spcBef>
              <a:spcAft>
                <a:spcPct val="0"/>
              </a:spcAft>
            </a:pPr>
            <a:r>
              <a:rPr lang="en-US" altLang="en-US" sz="2400" dirty="0"/>
              <a:t>Perform inspection, maintenance, and service record keeping (with appropriate training)</a:t>
            </a:r>
          </a:p>
          <a:p>
            <a:pPr defTabSz="914400" eaLnBrk="0" fontAlgn="base" hangingPunct="0">
              <a:spcBef>
                <a:spcPct val="0"/>
              </a:spcBef>
              <a:spcAft>
                <a:spcPct val="0"/>
              </a:spcAft>
            </a:pPr>
            <a:r>
              <a:rPr lang="en-US" altLang="en-US" sz="2400" dirty="0"/>
              <a:t>Provide support in pressure monitoring, autotransfusion, and laboratory functions</a:t>
            </a:r>
          </a:p>
          <a:p>
            <a:pPr defTabSz="914400" eaLnBrk="0" fontAlgn="base" hangingPunct="0">
              <a:spcBef>
                <a:spcPct val="0"/>
              </a:spcBef>
              <a:spcAft>
                <a:spcPct val="0"/>
              </a:spcAft>
            </a:pPr>
            <a:r>
              <a:rPr lang="en-US" altLang="en-US" sz="2400" dirty="0"/>
              <a:t>Demonstrate self-direction and supervision skills commensurate with training</a:t>
            </a:r>
          </a:p>
        </p:txBody>
      </p:sp>
    </p:spTree>
    <p:extLst>
      <p:ext uri="{BB962C8B-B14F-4D97-AF65-F5344CB8AC3E}">
        <p14:creationId xmlns:p14="http://schemas.microsoft.com/office/powerpoint/2010/main" val="3490589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C71BA-7D44-246C-CB00-686908D6D756}"/>
              </a:ext>
            </a:extLst>
          </p:cNvPr>
          <p:cNvSpPr>
            <a:spLocks noGrp="1"/>
          </p:cNvSpPr>
          <p:nvPr>
            <p:ph type="title"/>
          </p:nvPr>
        </p:nvSpPr>
        <p:spPr>
          <a:xfrm>
            <a:off x="742856" y="113490"/>
            <a:ext cx="10176384" cy="1009703"/>
          </a:xfrm>
        </p:spPr>
        <p:txBody>
          <a:bodyPr>
            <a:normAutofit/>
          </a:bodyPr>
          <a:lstStyle/>
          <a:p>
            <a:r>
              <a:rPr lang="en-US" sz="4000" dirty="0">
                <a:ea typeface="+mj-lt"/>
                <a:cs typeface="+mj-lt"/>
              </a:rPr>
              <a:t>Anesthesia Technology A.A.S</a:t>
            </a:r>
            <a:r>
              <a:rPr lang="en-US" sz="400" dirty="0">
                <a:solidFill>
                  <a:schemeClr val="bg1"/>
                </a:solidFill>
                <a:ea typeface="+mj-lt"/>
                <a:cs typeface="+mj-lt"/>
              </a:rPr>
              <a:t> </a:t>
            </a:r>
            <a:endParaRPr lang="en-US" sz="4000" dirty="0">
              <a:solidFill>
                <a:schemeClr val="bg1"/>
              </a:solidFill>
            </a:endParaRPr>
          </a:p>
        </p:txBody>
      </p:sp>
      <p:sp>
        <p:nvSpPr>
          <p:cNvPr id="3" name="Content Placeholder 2">
            <a:extLst>
              <a:ext uri="{FF2B5EF4-FFF2-40B4-BE49-F238E27FC236}">
                <a16:creationId xmlns:a16="http://schemas.microsoft.com/office/drawing/2014/main" id="{706BEF0A-3591-4385-62E1-D4C23AD50924}"/>
              </a:ext>
            </a:extLst>
          </p:cNvPr>
          <p:cNvSpPr>
            <a:spLocks noGrp="1"/>
          </p:cNvSpPr>
          <p:nvPr>
            <p:ph idx="1"/>
          </p:nvPr>
        </p:nvSpPr>
        <p:spPr>
          <a:xfrm>
            <a:off x="742856" y="1123193"/>
            <a:ext cx="10435902" cy="4775099"/>
          </a:xfrm>
        </p:spPr>
        <p:txBody>
          <a:bodyPr vert="horz" lIns="91440" tIns="45720" rIns="91440" bIns="45720" rtlCol="0" anchor="t">
            <a:noAutofit/>
          </a:bodyPr>
          <a:lstStyle/>
          <a:p>
            <a:pPr marL="0" indent="0">
              <a:buClr>
                <a:srgbClr val="8AD0D6"/>
              </a:buClr>
              <a:buNone/>
            </a:pPr>
            <a:r>
              <a:rPr lang="en-US" sz="2000" b="1" u="sng" dirty="0"/>
              <a:t>Introduction</a:t>
            </a:r>
            <a:r>
              <a:rPr lang="en-US" sz="2000" u="sng" dirty="0"/>
              <a:t> </a:t>
            </a:r>
          </a:p>
          <a:p>
            <a:r>
              <a:rPr lang="en-US" sz="2000" dirty="0"/>
              <a:t>The Tarrant County College Anesthesia Technology Program teaches students how to prepare for surgical procedures, to assist in the operating room and anywhere anesthesia is performed. </a:t>
            </a:r>
          </a:p>
          <a:p>
            <a:pPr marL="0" indent="0">
              <a:buClr>
                <a:srgbClr val="8AD0D6"/>
              </a:buClr>
              <a:buNone/>
            </a:pPr>
            <a:r>
              <a:rPr lang="en-US" sz="2000" b="1" u="sng" dirty="0"/>
              <a:t>Career Opportunities </a:t>
            </a:r>
          </a:p>
          <a:p>
            <a:r>
              <a:rPr lang="en-US" sz="2000" dirty="0"/>
              <a:t>Administer safe &amp; efficient care to patients receiving anesthesia</a:t>
            </a:r>
          </a:p>
          <a:p>
            <a:r>
              <a:rPr lang="en-US" sz="2000" dirty="0"/>
              <a:t>Prepare &amp; maintain sophisticated medical equipment</a:t>
            </a:r>
          </a:p>
          <a:p>
            <a:r>
              <a:rPr lang="en-US" sz="2000" dirty="0"/>
              <a:t>Have choices in your work environment because anesthesia technologists work in a variety of clinical settings including:</a:t>
            </a:r>
          </a:p>
          <a:p>
            <a:pPr lvl="1"/>
            <a:r>
              <a:rPr lang="en-US" sz="2000" dirty="0"/>
              <a:t>Hospitals</a:t>
            </a:r>
          </a:p>
          <a:p>
            <a:pPr lvl="1"/>
            <a:r>
              <a:rPr lang="en-US" sz="2000" dirty="0"/>
              <a:t>Ambulatory surgery centers</a:t>
            </a:r>
          </a:p>
          <a:p>
            <a:pPr lvl="1"/>
            <a:r>
              <a:rPr lang="en-US" sz="2000" dirty="0"/>
              <a:t>Outpatient facilities</a:t>
            </a:r>
          </a:p>
          <a:p>
            <a:r>
              <a:rPr lang="en-US" sz="2000" dirty="0"/>
              <a:t>Work in a health care profession with a bright job growth outlook</a:t>
            </a:r>
          </a:p>
        </p:txBody>
      </p:sp>
    </p:spTree>
    <p:extLst>
      <p:ext uri="{BB962C8B-B14F-4D97-AF65-F5344CB8AC3E}">
        <p14:creationId xmlns:p14="http://schemas.microsoft.com/office/powerpoint/2010/main" val="267065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C71BA-7D44-246C-CB00-686908D6D756}"/>
              </a:ext>
            </a:extLst>
          </p:cNvPr>
          <p:cNvSpPr>
            <a:spLocks noGrp="1"/>
          </p:cNvSpPr>
          <p:nvPr>
            <p:ph type="title"/>
          </p:nvPr>
        </p:nvSpPr>
        <p:spPr>
          <a:xfrm>
            <a:off x="742856" y="113490"/>
            <a:ext cx="10176384" cy="1009703"/>
          </a:xfrm>
        </p:spPr>
        <p:txBody>
          <a:bodyPr>
            <a:normAutofit/>
          </a:bodyPr>
          <a:lstStyle/>
          <a:p>
            <a:r>
              <a:rPr lang="en-US" sz="4000" dirty="0">
                <a:ea typeface="+mj-lt"/>
                <a:cs typeface="+mj-lt"/>
              </a:rPr>
              <a:t>Anesthesia Technology A.A.S </a:t>
            </a:r>
            <a:r>
              <a:rPr lang="en-US" sz="200" dirty="0">
                <a:solidFill>
                  <a:schemeClr val="bg1"/>
                </a:solidFill>
                <a:ea typeface="+mj-lt"/>
                <a:cs typeface="+mj-lt"/>
              </a:rPr>
              <a:t>(continued) </a:t>
            </a:r>
            <a:endParaRPr lang="en-US" sz="4000" dirty="0">
              <a:solidFill>
                <a:schemeClr val="bg1"/>
              </a:solidFill>
            </a:endParaRPr>
          </a:p>
        </p:txBody>
      </p:sp>
      <p:sp>
        <p:nvSpPr>
          <p:cNvPr id="3" name="Content Placeholder 2">
            <a:extLst>
              <a:ext uri="{FF2B5EF4-FFF2-40B4-BE49-F238E27FC236}">
                <a16:creationId xmlns:a16="http://schemas.microsoft.com/office/drawing/2014/main" id="{706BEF0A-3591-4385-62E1-D4C23AD50924}"/>
              </a:ext>
            </a:extLst>
          </p:cNvPr>
          <p:cNvSpPr>
            <a:spLocks noGrp="1"/>
          </p:cNvSpPr>
          <p:nvPr>
            <p:ph idx="1"/>
          </p:nvPr>
        </p:nvSpPr>
        <p:spPr>
          <a:xfrm>
            <a:off x="742856" y="1123194"/>
            <a:ext cx="10706288" cy="4907956"/>
          </a:xfrm>
        </p:spPr>
        <p:txBody>
          <a:bodyPr vert="horz" lIns="91440" tIns="45720" rIns="91440" bIns="45720" rtlCol="0" anchor="t">
            <a:noAutofit/>
          </a:bodyPr>
          <a:lstStyle/>
          <a:p>
            <a:pPr marL="0" indent="0">
              <a:buClr>
                <a:srgbClr val="8AD0D6"/>
              </a:buClr>
              <a:buNone/>
            </a:pPr>
            <a:r>
              <a:rPr lang="en-US" sz="2000" b="1" u="sng" dirty="0">
                <a:ea typeface="+mj-lt"/>
                <a:cs typeface="+mj-lt"/>
              </a:rPr>
              <a:t>Program Content</a:t>
            </a:r>
            <a:r>
              <a:rPr lang="en-US" sz="2000" dirty="0">
                <a:ea typeface="+mj-lt"/>
                <a:cs typeface="+mj-lt"/>
              </a:rPr>
              <a:t> </a:t>
            </a:r>
          </a:p>
          <a:p>
            <a:pPr marL="171450" indent="-171450"/>
            <a:r>
              <a:rPr lang="en-US" sz="2000" dirty="0">
                <a:ea typeface="+mj-lt"/>
                <a:cs typeface="+mj-lt"/>
              </a:rPr>
              <a:t>Studies combine general education and on-campus Anesthesia technology courses with actual clinical experience at clinical sites across the metroplex. </a:t>
            </a:r>
          </a:p>
          <a:p>
            <a:pPr marL="171450" indent="-171450"/>
            <a:r>
              <a:rPr lang="en-US" sz="2000" dirty="0">
                <a:ea typeface="+mj-lt"/>
                <a:cs typeface="+mj-lt"/>
              </a:rPr>
              <a:t>In addition, studies cover areas such as: </a:t>
            </a:r>
          </a:p>
          <a:p>
            <a:pPr marL="571500" lvl="1"/>
            <a:r>
              <a:rPr lang="en-US" sz="2000" dirty="0">
                <a:ea typeface="+mj-lt"/>
                <a:cs typeface="+mj-lt"/>
              </a:rPr>
              <a:t>Pathophysiology, Essentials of Medical Terminology, Professional Readiness, Wellness &amp; Health Promotion</a:t>
            </a:r>
          </a:p>
          <a:p>
            <a:pPr marL="571500" lvl="1"/>
            <a:r>
              <a:rPr lang="en-US" sz="2000" dirty="0">
                <a:ea typeface="+mj-lt"/>
                <a:cs typeface="+mj-lt"/>
              </a:rPr>
              <a:t>Surgical Procedures, Fundamentals of Perioperative Concepts and Techniques</a:t>
            </a:r>
          </a:p>
          <a:p>
            <a:pPr marL="0" indent="0">
              <a:buNone/>
            </a:pPr>
            <a:r>
              <a:rPr lang="en-US" sz="2000" b="1" u="sng" dirty="0">
                <a:ea typeface="+mj-lt"/>
                <a:cs typeface="+mj-lt"/>
              </a:rPr>
              <a:t>Accreditation</a:t>
            </a:r>
          </a:p>
          <a:p>
            <a:pPr marL="171450" indent="-171450"/>
            <a:r>
              <a:rPr lang="en-US" sz="2000" dirty="0">
                <a:ea typeface="+mj-lt"/>
                <a:cs typeface="+mj-lt"/>
              </a:rPr>
              <a:t>This Program is accredited by the Commission on Accreditation of Allied Health Programs (CAAHEP). </a:t>
            </a:r>
            <a:r>
              <a:rPr lang="en-US" sz="2000" dirty="0">
                <a:ea typeface="+mj-lt"/>
                <a:cs typeface="+mj-lt"/>
                <a:hlinkClick r:id="rId2"/>
              </a:rPr>
              <a:t>CAAHEP Website</a:t>
            </a:r>
            <a:endParaRPr lang="en-US" sz="2000" dirty="0"/>
          </a:p>
          <a:p>
            <a:pPr marL="0" indent="0">
              <a:buNone/>
            </a:pPr>
            <a:r>
              <a:rPr lang="en-US" sz="2000" b="1" u="sng" dirty="0">
                <a:ea typeface="+mj-lt"/>
                <a:cs typeface="+mj-lt"/>
              </a:rPr>
              <a:t>Certification</a:t>
            </a:r>
          </a:p>
          <a:p>
            <a:pPr marL="171450" indent="-171450"/>
            <a:r>
              <a:rPr lang="en-US" sz="2000" dirty="0">
                <a:ea typeface="+mj-lt"/>
                <a:cs typeface="+mj-lt"/>
              </a:rPr>
              <a:t>After completing the degree, the student is eligible to take the National Board Exam to become a Certified Anesthesia Technologist through the American Society of Anesthesia Technologist and Technicians (ASATT). </a:t>
            </a:r>
            <a:r>
              <a:rPr lang="en-US" sz="2000" dirty="0">
                <a:ea typeface="+mj-lt"/>
                <a:cs typeface="+mj-lt"/>
                <a:hlinkClick r:id="rId3"/>
              </a:rPr>
              <a:t>ASATT Website</a:t>
            </a:r>
            <a:endParaRPr lang="en-US" sz="2000" dirty="0"/>
          </a:p>
        </p:txBody>
      </p:sp>
    </p:spTree>
    <p:extLst>
      <p:ext uri="{BB962C8B-B14F-4D97-AF65-F5344CB8AC3E}">
        <p14:creationId xmlns:p14="http://schemas.microsoft.com/office/powerpoint/2010/main" val="1620720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D74C-2F00-CC49-1746-82D5FD1B32FB}"/>
              </a:ext>
            </a:extLst>
          </p:cNvPr>
          <p:cNvSpPr>
            <a:spLocks noGrp="1"/>
          </p:cNvSpPr>
          <p:nvPr>
            <p:ph type="title"/>
          </p:nvPr>
        </p:nvSpPr>
        <p:spPr>
          <a:xfrm>
            <a:off x="1141413" y="609600"/>
            <a:ext cx="9905998" cy="1327355"/>
          </a:xfrm>
        </p:spPr>
        <p:txBody>
          <a:bodyPr>
            <a:normAutofit/>
          </a:bodyPr>
          <a:lstStyle/>
          <a:p>
            <a:r>
              <a:rPr lang="en-US" sz="3600" dirty="0"/>
              <a:t>Pre-Requisite Courses</a:t>
            </a:r>
          </a:p>
        </p:txBody>
      </p:sp>
      <p:sp>
        <p:nvSpPr>
          <p:cNvPr id="3" name="Content Placeholder 2">
            <a:extLst>
              <a:ext uri="{FF2B5EF4-FFF2-40B4-BE49-F238E27FC236}">
                <a16:creationId xmlns:a16="http://schemas.microsoft.com/office/drawing/2014/main" id="{30FB673A-2460-CB05-D296-7BB3464F92AC}"/>
              </a:ext>
            </a:extLst>
          </p:cNvPr>
          <p:cNvSpPr>
            <a:spLocks noGrp="1"/>
          </p:cNvSpPr>
          <p:nvPr>
            <p:ph idx="1"/>
          </p:nvPr>
        </p:nvSpPr>
        <p:spPr>
          <a:xfrm>
            <a:off x="1141413" y="2104103"/>
            <a:ext cx="9905998" cy="2914937"/>
          </a:xfrm>
        </p:spPr>
        <p:txBody>
          <a:bodyPr/>
          <a:lstStyle/>
          <a:p>
            <a:pPr marL="0" indent="0">
              <a:buNone/>
            </a:pPr>
            <a:r>
              <a:rPr lang="en-US" sz="2000" dirty="0"/>
              <a:t>The following courses are required to apply for the program:</a:t>
            </a:r>
          </a:p>
          <a:p>
            <a:pPr marL="0" indent="0">
              <a:buNone/>
            </a:pPr>
            <a:endParaRPr lang="en-US" sz="2000" dirty="0"/>
          </a:p>
          <a:p>
            <a:pPr lvl="1">
              <a:buFont typeface="Arial" panose="020B0604020202020204" pitchFamily="34" charset="0"/>
              <a:buChar char="•"/>
            </a:pPr>
            <a:r>
              <a:rPr lang="en-US" sz="2000" dirty="0"/>
              <a:t>BIOL 2401- Anatomy and Physiology I (Lecture &amp; Lab)</a:t>
            </a:r>
          </a:p>
          <a:p>
            <a:pPr lvl="1">
              <a:buFont typeface="Arial" panose="020B0604020202020204" pitchFamily="34" charset="0"/>
              <a:buChar char="•"/>
            </a:pPr>
            <a:r>
              <a:rPr lang="en-US" sz="2000" dirty="0"/>
              <a:t>BIOL 2402- Anatomy and Physiology II (Lecture &amp; Lab)</a:t>
            </a:r>
          </a:p>
          <a:p>
            <a:pPr lvl="1">
              <a:buFont typeface="Arial" panose="020B0604020202020204" pitchFamily="34" charset="0"/>
              <a:buChar char="•"/>
            </a:pPr>
            <a:r>
              <a:rPr lang="en-US" sz="2000" dirty="0"/>
              <a:t>CHEM 1406- Introductory Chemistry I (Lecture &amp; Lab, Allied Health Emphasis)</a:t>
            </a:r>
          </a:p>
          <a:p>
            <a:pPr lvl="1">
              <a:buFont typeface="Arial" panose="020B0604020202020204" pitchFamily="34" charset="0"/>
              <a:buChar char="•"/>
            </a:pPr>
            <a:r>
              <a:rPr lang="en-US" sz="2000" dirty="0"/>
              <a:t>ENGL 1301- Composition I</a:t>
            </a:r>
          </a:p>
          <a:p>
            <a:pPr lvl="1">
              <a:buFont typeface="Arial" panose="020B0604020202020204" pitchFamily="34" charset="0"/>
              <a:buChar char="•"/>
            </a:pPr>
            <a:r>
              <a:rPr lang="en-US" sz="2000" dirty="0"/>
              <a:t>PSYC 2301- General Psychology</a:t>
            </a:r>
          </a:p>
        </p:txBody>
      </p:sp>
    </p:spTree>
    <p:extLst>
      <p:ext uri="{BB962C8B-B14F-4D97-AF65-F5344CB8AC3E}">
        <p14:creationId xmlns:p14="http://schemas.microsoft.com/office/powerpoint/2010/main" val="1084090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8B6EF-343B-E0EC-78B6-04AAD1B56FF7}"/>
              </a:ext>
            </a:extLst>
          </p:cNvPr>
          <p:cNvSpPr>
            <a:spLocks noGrp="1"/>
          </p:cNvSpPr>
          <p:nvPr>
            <p:ph type="title"/>
          </p:nvPr>
        </p:nvSpPr>
        <p:spPr>
          <a:xfrm>
            <a:off x="1141413" y="609600"/>
            <a:ext cx="9905998" cy="1415143"/>
          </a:xfrm>
        </p:spPr>
        <p:txBody>
          <a:bodyPr>
            <a:normAutofit/>
          </a:bodyPr>
          <a:lstStyle/>
          <a:p>
            <a:r>
              <a:rPr lang="en-US" sz="4000"/>
              <a:t>Other Requirements</a:t>
            </a:r>
          </a:p>
        </p:txBody>
      </p:sp>
      <p:sp>
        <p:nvSpPr>
          <p:cNvPr id="3" name="Content Placeholder 2">
            <a:extLst>
              <a:ext uri="{FF2B5EF4-FFF2-40B4-BE49-F238E27FC236}">
                <a16:creationId xmlns:a16="http://schemas.microsoft.com/office/drawing/2014/main" id="{EBF6FF35-9CB9-0D7F-FD17-296EF702B9F4}"/>
              </a:ext>
            </a:extLst>
          </p:cNvPr>
          <p:cNvSpPr>
            <a:spLocks noGrp="1"/>
          </p:cNvSpPr>
          <p:nvPr>
            <p:ph idx="1"/>
          </p:nvPr>
        </p:nvSpPr>
        <p:spPr>
          <a:xfrm>
            <a:off x="1141413" y="2024743"/>
            <a:ext cx="9905998" cy="3704848"/>
          </a:xfrm>
        </p:spPr>
        <p:txBody>
          <a:bodyPr>
            <a:noAutofit/>
          </a:bodyPr>
          <a:lstStyle/>
          <a:p>
            <a:r>
              <a:rPr lang="en-US" sz="2200"/>
              <a:t>Visual acuity (with corrective lenses if needed)</a:t>
            </a:r>
          </a:p>
          <a:p>
            <a:r>
              <a:rPr lang="en-US" sz="2200"/>
              <a:t>Adequate hearing (with auditory aid if needed)</a:t>
            </a:r>
          </a:p>
          <a:p>
            <a:r>
              <a:rPr lang="en-US" sz="2200"/>
              <a:t>Dexterity</a:t>
            </a:r>
          </a:p>
          <a:p>
            <a:r>
              <a:rPr lang="en-US" sz="2200"/>
              <a:t>Stand for prolong periods of time</a:t>
            </a:r>
          </a:p>
          <a:p>
            <a:r>
              <a:rPr lang="en-US" sz="2200"/>
              <a:t>Lift objects and transport equipment</a:t>
            </a:r>
          </a:p>
          <a:p>
            <a:r>
              <a:rPr lang="en-US" sz="2200"/>
              <a:t>Maneuver in limited spaces</a:t>
            </a:r>
          </a:p>
          <a:p>
            <a:r>
              <a:rPr lang="en-US" sz="2200"/>
              <a:t>Communicate effectively in verbal and written form</a:t>
            </a:r>
          </a:p>
          <a:p>
            <a:r>
              <a:rPr lang="en-US" sz="2200"/>
              <a:t>Adaptability to various environments</a:t>
            </a:r>
          </a:p>
          <a:p>
            <a:r>
              <a:rPr lang="en-US" sz="2200"/>
              <a:t>Computer and technology skills</a:t>
            </a:r>
          </a:p>
        </p:txBody>
      </p:sp>
    </p:spTree>
    <p:extLst>
      <p:ext uri="{BB962C8B-B14F-4D97-AF65-F5344CB8AC3E}">
        <p14:creationId xmlns:p14="http://schemas.microsoft.com/office/powerpoint/2010/main" val="1455359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9F4DE-9956-F3E6-DAF3-56BEBC75576C}"/>
              </a:ext>
            </a:extLst>
          </p:cNvPr>
          <p:cNvSpPr>
            <a:spLocks noGrp="1"/>
          </p:cNvSpPr>
          <p:nvPr>
            <p:ph type="title"/>
          </p:nvPr>
        </p:nvSpPr>
        <p:spPr>
          <a:xfrm>
            <a:off x="1141413" y="609600"/>
            <a:ext cx="9905998" cy="1101213"/>
          </a:xfrm>
        </p:spPr>
        <p:txBody>
          <a:bodyPr>
            <a:normAutofit/>
          </a:bodyPr>
          <a:lstStyle/>
          <a:p>
            <a:r>
              <a:rPr lang="en-US" sz="4000"/>
              <a:t>Program Structure – 1</a:t>
            </a:r>
            <a:r>
              <a:rPr lang="en-US" sz="4000" baseline="30000"/>
              <a:t>st</a:t>
            </a:r>
            <a:r>
              <a:rPr lang="en-US" sz="4000"/>
              <a:t> year</a:t>
            </a:r>
          </a:p>
        </p:txBody>
      </p:sp>
      <p:sp>
        <p:nvSpPr>
          <p:cNvPr id="3" name="Content Placeholder 2">
            <a:extLst>
              <a:ext uri="{FF2B5EF4-FFF2-40B4-BE49-F238E27FC236}">
                <a16:creationId xmlns:a16="http://schemas.microsoft.com/office/drawing/2014/main" id="{EF18ADD4-51AA-3DAB-C577-B59608E9A1B2}"/>
              </a:ext>
            </a:extLst>
          </p:cNvPr>
          <p:cNvSpPr>
            <a:spLocks noGrp="1"/>
          </p:cNvSpPr>
          <p:nvPr>
            <p:ph idx="1"/>
          </p:nvPr>
        </p:nvSpPr>
        <p:spPr>
          <a:xfrm>
            <a:off x="1141413" y="1710812"/>
            <a:ext cx="9905998" cy="4537588"/>
          </a:xfrm>
        </p:spPr>
        <p:txBody>
          <a:bodyPr>
            <a:normAutofit/>
          </a:bodyPr>
          <a:lstStyle/>
          <a:p>
            <a:r>
              <a:rPr lang="en-US" sz="2200"/>
              <a:t>Fall term</a:t>
            </a:r>
          </a:p>
          <a:p>
            <a:pPr lvl="1"/>
            <a:r>
              <a:rPr lang="en-US" sz="2200"/>
              <a:t>HPRS 1206- Essentials of Medical Terminology</a:t>
            </a:r>
          </a:p>
          <a:p>
            <a:pPr lvl="1"/>
            <a:r>
              <a:rPr lang="en-US" sz="2200"/>
              <a:t>ANES 1371- Principles of Anesthesia Technology</a:t>
            </a:r>
          </a:p>
          <a:p>
            <a:pPr lvl="1"/>
            <a:r>
              <a:rPr lang="en-US" sz="2200"/>
              <a:t>ANES 1372- Intro to Anesthesia Technology</a:t>
            </a:r>
          </a:p>
          <a:p>
            <a:pPr lvl="1"/>
            <a:r>
              <a:rPr lang="en-US" sz="2200"/>
              <a:t>PHIL 2306- Introduction to Ethics</a:t>
            </a:r>
          </a:p>
          <a:p>
            <a:r>
              <a:rPr lang="en-US" sz="2200"/>
              <a:t>Spring term</a:t>
            </a:r>
          </a:p>
          <a:p>
            <a:pPr lvl="1"/>
            <a:r>
              <a:rPr lang="en-US" sz="2200"/>
              <a:t>ANES 1370- Anesthesia (Basic) Pharmacology</a:t>
            </a:r>
          </a:p>
          <a:p>
            <a:pPr lvl="1"/>
            <a:r>
              <a:rPr lang="en-US" sz="2200"/>
              <a:t>ANES 1373- Anesthesia Technology Fundamentals I</a:t>
            </a:r>
          </a:p>
          <a:p>
            <a:pPr lvl="1"/>
            <a:r>
              <a:rPr lang="en-US" sz="2200"/>
              <a:t>ANES 1474- Anesthesia Technology Fundamentals II</a:t>
            </a:r>
          </a:p>
          <a:p>
            <a:r>
              <a:rPr lang="en-US" sz="2200"/>
              <a:t>Summer Term</a:t>
            </a:r>
          </a:p>
          <a:p>
            <a:pPr lvl="1"/>
            <a:r>
              <a:rPr lang="en-US" sz="2200"/>
              <a:t>ANES 1375- Anesthesia Technology Clinic Experience I</a:t>
            </a:r>
          </a:p>
        </p:txBody>
      </p:sp>
    </p:spTree>
    <p:extLst>
      <p:ext uri="{BB962C8B-B14F-4D97-AF65-F5344CB8AC3E}">
        <p14:creationId xmlns:p14="http://schemas.microsoft.com/office/powerpoint/2010/main" val="2028248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9F4DE-9956-F3E6-DAF3-56BEBC75576C}"/>
              </a:ext>
            </a:extLst>
          </p:cNvPr>
          <p:cNvSpPr>
            <a:spLocks noGrp="1"/>
          </p:cNvSpPr>
          <p:nvPr>
            <p:ph type="title"/>
          </p:nvPr>
        </p:nvSpPr>
        <p:spPr>
          <a:xfrm>
            <a:off x="1141413" y="609600"/>
            <a:ext cx="9905998" cy="1101213"/>
          </a:xfrm>
        </p:spPr>
        <p:txBody>
          <a:bodyPr>
            <a:normAutofit/>
          </a:bodyPr>
          <a:lstStyle/>
          <a:p>
            <a:r>
              <a:rPr lang="en-US" sz="4000"/>
              <a:t>Program Structure – 2</a:t>
            </a:r>
            <a:r>
              <a:rPr lang="en-US" sz="4000" baseline="30000"/>
              <a:t>nd</a:t>
            </a:r>
            <a:r>
              <a:rPr lang="en-US" sz="4000"/>
              <a:t> year</a:t>
            </a:r>
          </a:p>
        </p:txBody>
      </p:sp>
      <p:sp>
        <p:nvSpPr>
          <p:cNvPr id="3" name="Content Placeholder 2">
            <a:extLst>
              <a:ext uri="{FF2B5EF4-FFF2-40B4-BE49-F238E27FC236}">
                <a16:creationId xmlns:a16="http://schemas.microsoft.com/office/drawing/2014/main" id="{EF18ADD4-51AA-3DAB-C577-B59608E9A1B2}"/>
              </a:ext>
            </a:extLst>
          </p:cNvPr>
          <p:cNvSpPr>
            <a:spLocks noGrp="1"/>
          </p:cNvSpPr>
          <p:nvPr>
            <p:ph idx="1"/>
          </p:nvPr>
        </p:nvSpPr>
        <p:spPr>
          <a:xfrm>
            <a:off x="1141413" y="1710813"/>
            <a:ext cx="9905998" cy="2930013"/>
          </a:xfrm>
        </p:spPr>
        <p:txBody>
          <a:bodyPr>
            <a:normAutofit/>
          </a:bodyPr>
          <a:lstStyle/>
          <a:p>
            <a:r>
              <a:rPr lang="en-US" sz="2200"/>
              <a:t>Fall term</a:t>
            </a:r>
          </a:p>
          <a:p>
            <a:pPr lvl="1"/>
            <a:r>
              <a:rPr lang="en-US" sz="2200"/>
              <a:t>ANES 2373- Anesthesia Technology Fundamentals II</a:t>
            </a:r>
          </a:p>
          <a:p>
            <a:pPr lvl="1"/>
            <a:r>
              <a:rPr lang="en-US" sz="2200"/>
              <a:t>ANES 2474- Anesthesia Technology Instrumentation II</a:t>
            </a:r>
          </a:p>
          <a:p>
            <a:pPr lvl="1"/>
            <a:r>
              <a:rPr lang="en-US" sz="2200"/>
              <a:t>ANES 2375- Anesthesia Technology Clinical Experience II</a:t>
            </a:r>
          </a:p>
          <a:p>
            <a:r>
              <a:rPr lang="en-US" sz="2200"/>
              <a:t>Spring term</a:t>
            </a:r>
          </a:p>
          <a:p>
            <a:pPr lvl="1"/>
            <a:r>
              <a:rPr lang="en-US" sz="2200"/>
              <a:t>ANES 2476- Anesthesia Clinical Seminar &amp; Review</a:t>
            </a:r>
          </a:p>
          <a:p>
            <a:pPr lvl="1"/>
            <a:r>
              <a:rPr lang="en-US" sz="2200"/>
              <a:t>ANES 2475- Anesthesia Technician Clinical Experience III</a:t>
            </a:r>
          </a:p>
        </p:txBody>
      </p:sp>
    </p:spTree>
    <p:extLst>
      <p:ext uri="{BB962C8B-B14F-4D97-AF65-F5344CB8AC3E}">
        <p14:creationId xmlns:p14="http://schemas.microsoft.com/office/powerpoint/2010/main" val="2354832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5513cd7-62ff-47b0-8f7d-ceac1f392bfa" xsi:nil="true"/>
    <lcf76f155ced4ddcb4097134ff3c332f xmlns="e449db21-f151-4817-9372-7cb7c2bc497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F37BCEAF2189A4E8D4ECE5AF5350288" ma:contentTypeVersion="14" ma:contentTypeDescription="Create a new document." ma:contentTypeScope="" ma:versionID="e9510cd54b66d442fc01a45b90456fa6">
  <xsd:schema xmlns:xsd="http://www.w3.org/2001/XMLSchema" xmlns:xs="http://www.w3.org/2001/XMLSchema" xmlns:p="http://schemas.microsoft.com/office/2006/metadata/properties" xmlns:ns2="e449db21-f151-4817-9372-7cb7c2bc497d" xmlns:ns3="75513cd7-62ff-47b0-8f7d-ceac1f392bfa" targetNamespace="http://schemas.microsoft.com/office/2006/metadata/properties" ma:root="true" ma:fieldsID="be6ac5a9b97a29eb840f91fcfe5506ab" ns2:_="" ns3:_="">
    <xsd:import namespace="e449db21-f151-4817-9372-7cb7c2bc497d"/>
    <xsd:import namespace="75513cd7-62ff-47b0-8f7d-ceac1f392bf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49db21-f151-4817-9372-7cb7c2bc49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989dc8b5-06de-4d45-a423-69c8dfcfac84"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513cd7-62ff-47b0-8f7d-ceac1f392bf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08f7eec-2a0f-48f7-b69a-d3efb60035cf}" ma:internalName="TaxCatchAll" ma:showField="CatchAllData" ma:web="75513cd7-62ff-47b0-8f7d-ceac1f392bf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F7E5B9A-1A5A-4D8D-8F35-99D83E0526F6}">
  <ds:schemaRefs>
    <ds:schemaRef ds:uri="75513cd7-62ff-47b0-8f7d-ceac1f392bfa"/>
    <ds:schemaRef ds:uri="e449db21-f151-4817-9372-7cb7c2bc497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CADEBDE-4698-44F5-BB10-76297D23A26B}">
  <ds:schemaRefs>
    <ds:schemaRef ds:uri="http://schemas.microsoft.com/sharepoint/v3/contenttype/forms"/>
  </ds:schemaRefs>
</ds:datastoreItem>
</file>

<file path=customXml/itemProps3.xml><?xml version="1.0" encoding="utf-8"?>
<ds:datastoreItem xmlns:ds="http://schemas.openxmlformats.org/officeDocument/2006/customXml" ds:itemID="{E56DF947-2151-43E6-9DA8-D138FA2A2DAF}">
  <ds:schemaRefs>
    <ds:schemaRef ds:uri="75513cd7-62ff-47b0-8f7d-ceac1f392bfa"/>
    <ds:schemaRef ds:uri="e449db21-f151-4817-9372-7cb7c2bc497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153</TotalTime>
  <Words>1635</Words>
  <Application>Microsoft Office PowerPoint</Application>
  <PresentationFormat>Widescreen</PresentationFormat>
  <Paragraphs>185</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Anesthesia Technology Program</vt:lpstr>
      <vt:lpstr>Agenda for Anesthesia Technology Information Session</vt:lpstr>
      <vt:lpstr>What is an Anesthesia Technologist?</vt:lpstr>
      <vt:lpstr>Anesthesia Technology A.A.S </vt:lpstr>
      <vt:lpstr>Anesthesia Technology A.A.S (continued) </vt:lpstr>
      <vt:lpstr>Pre-Requisite Courses</vt:lpstr>
      <vt:lpstr>Other Requirements</vt:lpstr>
      <vt:lpstr>Program Structure – 1st year</vt:lpstr>
      <vt:lpstr>Program Structure – 2nd year</vt:lpstr>
      <vt:lpstr>Grade</vt:lpstr>
      <vt:lpstr>Eligibility</vt:lpstr>
      <vt:lpstr>Eligibility Continued </vt:lpstr>
      <vt:lpstr>Anesthesia Technology Program Seats and Average Salary Information </vt:lpstr>
      <vt:lpstr>Anesthesia Technology Program Costs</vt:lpstr>
      <vt:lpstr>Application Period</vt:lpstr>
      <vt:lpstr>Anesthesia Technology Program Faculty</vt:lpstr>
      <vt:lpstr>Healthcare Professions  Advising Resource Hub</vt:lpstr>
      <vt:lpstr>Other Contacts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Tanveer Khan</dc:creator>
  <cp:keywords/>
  <dc:description/>
  <cp:lastModifiedBy>BUI, ANH</cp:lastModifiedBy>
  <cp:revision>16</cp:revision>
  <cp:lastPrinted>2023-07-19T17:59:49Z</cp:lastPrinted>
  <dcterms:created xsi:type="dcterms:W3CDTF">2022-09-21T21:00:57Z</dcterms:created>
  <dcterms:modified xsi:type="dcterms:W3CDTF">2026-02-25T18:26:18Z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0x0101006F37BCEAF2189A4E8D4ECE5AF5350288</vt:lpwstr>
  </property>
  <property fmtid="{D5CDD505-2E9C-101B-9397-08002B2CF9AE}" pid="3" name="MediaServiceImageTags">
    <vt:lpwstr/>
  </property>
  <property fmtid="{D5CDD505-2E9C-101B-9397-08002B2CF9AE}" pid="4" name="Remediated by">
    <vt:lpwstr>J Grisham [2.24.26]</vt:lpwstr>
  </property>
</Properties>
</file>