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1" r:id="rId6"/>
    <p:sldId id="263" r:id="rId7"/>
    <p:sldId id="264" r:id="rId8"/>
    <p:sldId id="265" r:id="rId9"/>
    <p:sldId id="266" r:id="rId10"/>
    <p:sldId id="267" r:id="rId11"/>
    <p:sldId id="268" r:id="rId12"/>
    <p:sldId id="269"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w98XWgxV9JjdIy/PBo/jTw==" hashData="YSgkpE7AJf+TScfzJ5NOMK+36F8+Cy82yvDoV9JlGZHWlSeHmItl9VnxPxDdK9jBqBNS13joHosrKZFSwOtGW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B54E58-943F-ECD4-F99B-DAC80D3474A6}"/>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stStyle>
          <a:p>
            <a:pPr lvl="0"/>
            <a:endParaRPr lang="en-US"/>
          </a:p>
        </p:txBody>
      </p:sp>
      <p:sp>
        <p:nvSpPr>
          <p:cNvPr id="3" name="Date Placeholder 2">
            <a:extLst>
              <a:ext uri="{FF2B5EF4-FFF2-40B4-BE49-F238E27FC236}">
                <a16:creationId xmlns:a16="http://schemas.microsoft.com/office/drawing/2014/main" id="{15D7C31D-BF08-E9F3-793B-03DEE72193C8}"/>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stStyle>
          <a:p>
            <a:pPr lvl="0"/>
            <a:fld id="{6E236D7C-BC45-4D0E-8037-3C4A5EBD9214}" type="datetime1">
              <a:rPr lang="en-US"/>
              <a:pPr lvl="0"/>
              <a:t>10/2/2026</a:t>
            </a:fld>
            <a:endParaRPr lang="en-US"/>
          </a:p>
        </p:txBody>
      </p:sp>
      <p:sp>
        <p:nvSpPr>
          <p:cNvPr id="4" name="Slide Image Placeholder 3">
            <a:extLst>
              <a:ext uri="{FF2B5EF4-FFF2-40B4-BE49-F238E27FC236}">
                <a16:creationId xmlns:a16="http://schemas.microsoft.com/office/drawing/2014/main" id="{CE5D6821-ECE9-E080-8B2E-A7FCB88A3AB7}"/>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B58A04CD-3C76-6456-9960-A6EAA16127C7}"/>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814C621-CB4A-2CE8-AA4C-BAFA6978D8D6}"/>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stStyle>
          <a:p>
            <a:pPr lvl="0"/>
            <a:endParaRPr lang="en-US"/>
          </a:p>
        </p:txBody>
      </p:sp>
      <p:sp>
        <p:nvSpPr>
          <p:cNvPr id="7" name="Slide Number Placeholder 6">
            <a:extLst>
              <a:ext uri="{FF2B5EF4-FFF2-40B4-BE49-F238E27FC236}">
                <a16:creationId xmlns:a16="http://schemas.microsoft.com/office/drawing/2014/main" id="{CCAF3FE8-24D8-E0D5-A6F4-AD32C9B3B7FC}"/>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stStyle>
          <a:p>
            <a:pPr lvl="0"/>
            <a:fld id="{76EB2AF7-5043-4747-8240-BAA7D3CE2B26}" type="slidenum">
              <a:t>‹#›</a:t>
            </a:fld>
            <a:endParaRPr lang="en-US"/>
          </a:p>
        </p:txBody>
      </p:sp>
    </p:spTree>
    <p:extLst>
      <p:ext uri="{BB962C8B-B14F-4D97-AF65-F5344CB8AC3E}">
        <p14:creationId xmlns:p14="http://schemas.microsoft.com/office/powerpoint/2010/main" val="4189164935"/>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Apto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B8DD7F-CE61-A24E-C8BB-E45B4CEBBDF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3A681D5-F32E-5713-D671-8ABDC1EE07B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3370416B-FC61-F0B3-734E-61720631860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AB0BF31-E902-4249-9485-88BBF218D8EA}" type="slidenum">
              <a:t>1</a:t>
            </a:fld>
            <a:endParaRPr lang="en-US" sz="1200" b="0" i="0" u="none" strike="noStrike" kern="1200" cap="none" spc="0" baseline="0">
              <a:solidFill>
                <a:srgbClr val="000000"/>
              </a:solidFill>
              <a:uFillTx/>
              <a:latin typeface="Apto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1A46A-D320-37E2-1B69-6798A2395966}"/>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p>
        </p:txBody>
      </p:sp>
      <p:sp>
        <p:nvSpPr>
          <p:cNvPr id="3" name="Subtitle 2">
            <a:extLst>
              <a:ext uri="{FF2B5EF4-FFF2-40B4-BE49-F238E27FC236}">
                <a16:creationId xmlns:a16="http://schemas.microsoft.com/office/drawing/2014/main" id="{5C46F803-E913-8768-EB15-4510BDE61557}"/>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p>
        </p:txBody>
      </p:sp>
      <p:sp>
        <p:nvSpPr>
          <p:cNvPr id="4" name="Date Placeholder 3">
            <a:extLst>
              <a:ext uri="{FF2B5EF4-FFF2-40B4-BE49-F238E27FC236}">
                <a16:creationId xmlns:a16="http://schemas.microsoft.com/office/drawing/2014/main" id="{FF979478-A05B-AA29-E677-EB6C21AC6B1E}"/>
              </a:ext>
            </a:extLst>
          </p:cNvPr>
          <p:cNvSpPr txBox="1">
            <a:spLocks noGrp="1"/>
          </p:cNvSpPr>
          <p:nvPr>
            <p:ph type="dt" sz="half" idx="7"/>
          </p:nvPr>
        </p:nvSpPr>
        <p:spPr/>
        <p:txBody>
          <a:bodyPr/>
          <a:lstStyle>
            <a:lvl1pPr>
              <a:defRPr/>
            </a:lvl1pPr>
          </a:lstStyle>
          <a:p>
            <a:pPr lvl="0"/>
            <a:fld id="{3BA81177-34B7-4418-8E8D-50A08834219A}" type="datetime1">
              <a:rPr lang="en-US"/>
              <a:pPr lvl="0"/>
              <a:t>10/2/2026</a:t>
            </a:fld>
            <a:endParaRPr lang="en-US"/>
          </a:p>
        </p:txBody>
      </p:sp>
      <p:sp>
        <p:nvSpPr>
          <p:cNvPr id="5" name="Footer Placeholder 4">
            <a:extLst>
              <a:ext uri="{FF2B5EF4-FFF2-40B4-BE49-F238E27FC236}">
                <a16:creationId xmlns:a16="http://schemas.microsoft.com/office/drawing/2014/main" id="{AA545EDA-D84D-C11B-9545-506A2E8AF646}"/>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EE8E967D-632D-D933-39DB-6D375AB8E3B0}"/>
              </a:ext>
            </a:extLst>
          </p:cNvPr>
          <p:cNvSpPr txBox="1">
            <a:spLocks noGrp="1"/>
          </p:cNvSpPr>
          <p:nvPr>
            <p:ph type="sldNum" sz="quarter" idx="8"/>
          </p:nvPr>
        </p:nvSpPr>
        <p:spPr/>
        <p:txBody>
          <a:bodyPr/>
          <a:lstStyle>
            <a:lvl1pPr>
              <a:defRPr/>
            </a:lvl1pPr>
          </a:lstStyle>
          <a:p>
            <a:pPr lvl="0"/>
            <a:fld id="{9E477C2B-3A08-4831-85B8-D78198D4334C}" type="slidenum">
              <a:t>‹#›</a:t>
            </a:fld>
            <a:endParaRPr lang="en-US"/>
          </a:p>
        </p:txBody>
      </p:sp>
    </p:spTree>
    <p:extLst>
      <p:ext uri="{BB962C8B-B14F-4D97-AF65-F5344CB8AC3E}">
        <p14:creationId xmlns:p14="http://schemas.microsoft.com/office/powerpoint/2010/main" val="165626891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A7604-63B4-BC80-BAAD-C9898E00AACE}"/>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2AC9E2D7-CFC4-25C6-DF38-4726A1432593}"/>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36AA42-CE2F-4311-D39C-EF16DC83C5BF}"/>
              </a:ext>
            </a:extLst>
          </p:cNvPr>
          <p:cNvSpPr txBox="1">
            <a:spLocks noGrp="1"/>
          </p:cNvSpPr>
          <p:nvPr>
            <p:ph type="dt" sz="half" idx="7"/>
          </p:nvPr>
        </p:nvSpPr>
        <p:spPr/>
        <p:txBody>
          <a:bodyPr/>
          <a:lstStyle>
            <a:lvl1pPr>
              <a:defRPr/>
            </a:lvl1pPr>
          </a:lstStyle>
          <a:p>
            <a:pPr lvl="0"/>
            <a:fld id="{C8261ACC-8CB8-4470-BAB6-006EA1072959}" type="datetime1">
              <a:rPr lang="en-US"/>
              <a:pPr lvl="0"/>
              <a:t>10/2/2026</a:t>
            </a:fld>
            <a:endParaRPr lang="en-US"/>
          </a:p>
        </p:txBody>
      </p:sp>
      <p:sp>
        <p:nvSpPr>
          <p:cNvPr id="5" name="Footer Placeholder 4">
            <a:extLst>
              <a:ext uri="{FF2B5EF4-FFF2-40B4-BE49-F238E27FC236}">
                <a16:creationId xmlns:a16="http://schemas.microsoft.com/office/drawing/2014/main" id="{EDA4009F-CB8E-151A-A365-E3FFB7ECCE17}"/>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0671B8BF-BFB2-2742-CA6E-D936C4C0BA4D}"/>
              </a:ext>
            </a:extLst>
          </p:cNvPr>
          <p:cNvSpPr txBox="1">
            <a:spLocks noGrp="1"/>
          </p:cNvSpPr>
          <p:nvPr>
            <p:ph type="sldNum" sz="quarter" idx="8"/>
          </p:nvPr>
        </p:nvSpPr>
        <p:spPr/>
        <p:txBody>
          <a:bodyPr/>
          <a:lstStyle>
            <a:lvl1pPr>
              <a:defRPr/>
            </a:lvl1pPr>
          </a:lstStyle>
          <a:p>
            <a:pPr lvl="0"/>
            <a:fld id="{8CF653D1-0773-437B-B5AC-29B630AD3C13}" type="slidenum">
              <a:t>‹#›</a:t>
            </a:fld>
            <a:endParaRPr lang="en-US"/>
          </a:p>
        </p:txBody>
      </p:sp>
    </p:spTree>
    <p:extLst>
      <p:ext uri="{BB962C8B-B14F-4D97-AF65-F5344CB8AC3E}">
        <p14:creationId xmlns:p14="http://schemas.microsoft.com/office/powerpoint/2010/main" val="136773589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52C46-9047-4A3B-03FF-B679BA94BE9A}"/>
              </a:ext>
            </a:extLst>
          </p:cNvPr>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p>
        </p:txBody>
      </p:sp>
      <p:sp>
        <p:nvSpPr>
          <p:cNvPr id="3" name="Text Placeholder 2">
            <a:extLst>
              <a:ext uri="{FF2B5EF4-FFF2-40B4-BE49-F238E27FC236}">
                <a16:creationId xmlns:a16="http://schemas.microsoft.com/office/drawing/2014/main" id="{F1727F0B-BAF4-EAB9-88EA-91B065C45529}"/>
              </a:ext>
            </a:extLst>
          </p:cNvPr>
          <p:cNvSpPr txBox="1">
            <a:spLocks noGrp="1"/>
          </p:cNvSpPr>
          <p:nvPr>
            <p:ph type="body" idx="1"/>
          </p:nvPr>
        </p:nvSpPr>
        <p:spPr>
          <a:xfrm>
            <a:off x="831847" y="4589465"/>
            <a:ext cx="10515600" cy="1500182"/>
          </a:xfrm>
        </p:spPr>
        <p:txBody>
          <a:bodyPr/>
          <a:lstStyle>
            <a:lvl1pPr marL="0" indent="0">
              <a:buNone/>
              <a:defRPr sz="2400">
                <a:solidFill>
                  <a:srgbClr val="767676"/>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18D9D02A-6D92-BA29-A26A-08355D6748AE}"/>
              </a:ext>
            </a:extLst>
          </p:cNvPr>
          <p:cNvSpPr txBox="1">
            <a:spLocks noGrp="1"/>
          </p:cNvSpPr>
          <p:nvPr>
            <p:ph type="dt" sz="half" idx="7"/>
          </p:nvPr>
        </p:nvSpPr>
        <p:spPr/>
        <p:txBody>
          <a:bodyPr/>
          <a:lstStyle>
            <a:lvl1pPr>
              <a:defRPr/>
            </a:lvl1pPr>
          </a:lstStyle>
          <a:p>
            <a:pPr lvl="0"/>
            <a:fld id="{A1E9D924-32D0-48D5-A3B6-2B08A1372630}" type="datetime1">
              <a:rPr lang="en-US"/>
              <a:pPr lvl="0"/>
              <a:t>10/2/2026</a:t>
            </a:fld>
            <a:endParaRPr lang="en-US"/>
          </a:p>
        </p:txBody>
      </p:sp>
      <p:sp>
        <p:nvSpPr>
          <p:cNvPr id="5" name="Footer Placeholder 4">
            <a:extLst>
              <a:ext uri="{FF2B5EF4-FFF2-40B4-BE49-F238E27FC236}">
                <a16:creationId xmlns:a16="http://schemas.microsoft.com/office/drawing/2014/main" id="{39232D9E-5FB4-D3C4-1422-41F043FFAC1F}"/>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80AE31B5-29F9-DB8D-4D61-7696046552FC}"/>
              </a:ext>
            </a:extLst>
          </p:cNvPr>
          <p:cNvSpPr txBox="1">
            <a:spLocks noGrp="1"/>
          </p:cNvSpPr>
          <p:nvPr>
            <p:ph type="sldNum" sz="quarter" idx="8"/>
          </p:nvPr>
        </p:nvSpPr>
        <p:spPr/>
        <p:txBody>
          <a:bodyPr/>
          <a:lstStyle>
            <a:lvl1pPr>
              <a:defRPr/>
            </a:lvl1pPr>
          </a:lstStyle>
          <a:p>
            <a:pPr lvl="0"/>
            <a:fld id="{99179225-4856-4168-8C44-1E81E5395CA3}" type="slidenum">
              <a:t>‹#›</a:t>
            </a:fld>
            <a:endParaRPr lang="en-US"/>
          </a:p>
        </p:txBody>
      </p:sp>
    </p:spTree>
    <p:extLst>
      <p:ext uri="{BB962C8B-B14F-4D97-AF65-F5344CB8AC3E}">
        <p14:creationId xmlns:p14="http://schemas.microsoft.com/office/powerpoint/2010/main" val="947169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E84D2-E431-51B4-71CB-E2DBD1A2D555}"/>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99D44971-5A03-CD9F-400E-0EB833E16B1C}"/>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3C7AC24-1796-C0C2-4E0F-AF1503008F12}"/>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B6E02E-486E-7694-48A6-24FA81D8B576}"/>
              </a:ext>
            </a:extLst>
          </p:cNvPr>
          <p:cNvSpPr txBox="1">
            <a:spLocks noGrp="1"/>
          </p:cNvSpPr>
          <p:nvPr>
            <p:ph type="dt" sz="half" idx="7"/>
          </p:nvPr>
        </p:nvSpPr>
        <p:spPr/>
        <p:txBody>
          <a:bodyPr/>
          <a:lstStyle>
            <a:lvl1pPr>
              <a:defRPr/>
            </a:lvl1pPr>
          </a:lstStyle>
          <a:p>
            <a:pPr lvl="0"/>
            <a:fld id="{6632E9B4-87D6-406F-9B35-E2FD0336E30D}" type="datetime1">
              <a:rPr lang="en-US"/>
              <a:pPr lvl="0"/>
              <a:t>10/2/2026</a:t>
            </a:fld>
            <a:endParaRPr lang="en-US"/>
          </a:p>
        </p:txBody>
      </p:sp>
      <p:sp>
        <p:nvSpPr>
          <p:cNvPr id="6" name="Footer Placeholder 5">
            <a:extLst>
              <a:ext uri="{FF2B5EF4-FFF2-40B4-BE49-F238E27FC236}">
                <a16:creationId xmlns:a16="http://schemas.microsoft.com/office/drawing/2014/main" id="{5CB6DEC8-C6F5-0FE1-7A20-87DF0462F97E}"/>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F1C8A4A1-2D23-AA96-2AF2-B760255CF9E9}"/>
              </a:ext>
            </a:extLst>
          </p:cNvPr>
          <p:cNvSpPr txBox="1">
            <a:spLocks noGrp="1"/>
          </p:cNvSpPr>
          <p:nvPr>
            <p:ph type="sldNum" sz="quarter" idx="8"/>
          </p:nvPr>
        </p:nvSpPr>
        <p:spPr/>
        <p:txBody>
          <a:bodyPr/>
          <a:lstStyle>
            <a:lvl1pPr>
              <a:defRPr/>
            </a:lvl1pPr>
          </a:lstStyle>
          <a:p>
            <a:pPr lvl="0"/>
            <a:fld id="{9FF02201-20CF-4C81-A7AE-C786849D6F54}" type="slidenum">
              <a:t>‹#›</a:t>
            </a:fld>
            <a:endParaRPr lang="en-US"/>
          </a:p>
        </p:txBody>
      </p:sp>
    </p:spTree>
    <p:extLst>
      <p:ext uri="{BB962C8B-B14F-4D97-AF65-F5344CB8AC3E}">
        <p14:creationId xmlns:p14="http://schemas.microsoft.com/office/powerpoint/2010/main" val="51448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A39B4-15BF-4650-676B-974F3F9141AB}"/>
              </a:ext>
            </a:extLst>
          </p:cNvPr>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4D837562-1F27-EB3A-D0DB-3E2AB0E2FD2E}"/>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2F302CCC-AC8C-6FCE-C12B-DE25DC8BA79B}"/>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B8CE66-9829-F7DF-789F-E7FB4218A096}"/>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8B5CFDB1-2DC0-E692-7F66-42A0ED4B55F7}"/>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840222-73A1-7F5D-BDB5-F3F39CDA621F}"/>
              </a:ext>
            </a:extLst>
          </p:cNvPr>
          <p:cNvSpPr txBox="1">
            <a:spLocks noGrp="1"/>
          </p:cNvSpPr>
          <p:nvPr>
            <p:ph type="dt" sz="half" idx="7"/>
          </p:nvPr>
        </p:nvSpPr>
        <p:spPr/>
        <p:txBody>
          <a:bodyPr/>
          <a:lstStyle>
            <a:lvl1pPr>
              <a:defRPr/>
            </a:lvl1pPr>
          </a:lstStyle>
          <a:p>
            <a:pPr lvl="0"/>
            <a:fld id="{5E21C231-A615-4055-A374-44C4C4790AF9}" type="datetime1">
              <a:rPr lang="en-US"/>
              <a:pPr lvl="0"/>
              <a:t>10/2/2026</a:t>
            </a:fld>
            <a:endParaRPr lang="en-US"/>
          </a:p>
        </p:txBody>
      </p:sp>
      <p:sp>
        <p:nvSpPr>
          <p:cNvPr id="8" name="Footer Placeholder 7">
            <a:extLst>
              <a:ext uri="{FF2B5EF4-FFF2-40B4-BE49-F238E27FC236}">
                <a16:creationId xmlns:a16="http://schemas.microsoft.com/office/drawing/2014/main" id="{CF4CA387-2ACE-3C58-0038-2848B1FC984C}"/>
              </a:ext>
            </a:extLst>
          </p:cNvPr>
          <p:cNvSpPr txBox="1">
            <a:spLocks noGrp="1"/>
          </p:cNvSpPr>
          <p:nvPr>
            <p:ph type="ftr" sz="quarter" idx="9"/>
          </p:nvPr>
        </p:nvSpPr>
        <p:spPr/>
        <p:txBody>
          <a:bodyPr/>
          <a:lstStyle>
            <a:lvl1pPr>
              <a:defRPr/>
            </a:lvl1pPr>
          </a:lstStyle>
          <a:p>
            <a:pPr lvl="0"/>
            <a:endParaRPr lang="en-US"/>
          </a:p>
        </p:txBody>
      </p:sp>
      <p:sp>
        <p:nvSpPr>
          <p:cNvPr id="9" name="Slide Number Placeholder 8">
            <a:extLst>
              <a:ext uri="{FF2B5EF4-FFF2-40B4-BE49-F238E27FC236}">
                <a16:creationId xmlns:a16="http://schemas.microsoft.com/office/drawing/2014/main" id="{2A7FB8EE-5342-5F31-CBE2-06FE505B70BA}"/>
              </a:ext>
            </a:extLst>
          </p:cNvPr>
          <p:cNvSpPr txBox="1">
            <a:spLocks noGrp="1"/>
          </p:cNvSpPr>
          <p:nvPr>
            <p:ph type="sldNum" sz="quarter" idx="8"/>
          </p:nvPr>
        </p:nvSpPr>
        <p:spPr/>
        <p:txBody>
          <a:bodyPr/>
          <a:lstStyle>
            <a:lvl1pPr>
              <a:defRPr/>
            </a:lvl1pPr>
          </a:lstStyle>
          <a:p>
            <a:pPr lvl="0"/>
            <a:fld id="{7FC78F67-21C8-4890-AC72-84B30DD239B5}" type="slidenum">
              <a:t>‹#›</a:t>
            </a:fld>
            <a:endParaRPr lang="en-US"/>
          </a:p>
        </p:txBody>
      </p:sp>
    </p:spTree>
    <p:extLst>
      <p:ext uri="{BB962C8B-B14F-4D97-AF65-F5344CB8AC3E}">
        <p14:creationId xmlns:p14="http://schemas.microsoft.com/office/powerpoint/2010/main" val="1307114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4FD0D-65A8-5682-213A-C92641A53D56}"/>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9D795A1F-2997-020C-D9FA-77DDAF2C10B2}"/>
              </a:ext>
            </a:extLst>
          </p:cNvPr>
          <p:cNvSpPr txBox="1">
            <a:spLocks noGrp="1"/>
          </p:cNvSpPr>
          <p:nvPr>
            <p:ph type="dt" sz="half" idx="7"/>
          </p:nvPr>
        </p:nvSpPr>
        <p:spPr/>
        <p:txBody>
          <a:bodyPr/>
          <a:lstStyle>
            <a:lvl1pPr>
              <a:defRPr/>
            </a:lvl1pPr>
          </a:lstStyle>
          <a:p>
            <a:pPr lvl="0"/>
            <a:fld id="{46901EA1-625C-4EB4-AEBE-F97235F14F6B}" type="datetime1">
              <a:rPr lang="en-US"/>
              <a:pPr lvl="0"/>
              <a:t>10/2/2026</a:t>
            </a:fld>
            <a:endParaRPr lang="en-US"/>
          </a:p>
        </p:txBody>
      </p:sp>
      <p:sp>
        <p:nvSpPr>
          <p:cNvPr id="4" name="Footer Placeholder 3">
            <a:extLst>
              <a:ext uri="{FF2B5EF4-FFF2-40B4-BE49-F238E27FC236}">
                <a16:creationId xmlns:a16="http://schemas.microsoft.com/office/drawing/2014/main" id="{E42617B6-9503-63B6-3FE2-4A71495ED481}"/>
              </a:ext>
            </a:extLst>
          </p:cNvPr>
          <p:cNvSpPr txBox="1">
            <a:spLocks noGrp="1"/>
          </p:cNvSpPr>
          <p:nvPr>
            <p:ph type="ftr" sz="quarter" idx="9"/>
          </p:nvPr>
        </p:nvSpPr>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id="{57AAB6F3-2939-F48B-1249-A1CFB9DF27E7}"/>
              </a:ext>
            </a:extLst>
          </p:cNvPr>
          <p:cNvSpPr txBox="1">
            <a:spLocks noGrp="1"/>
          </p:cNvSpPr>
          <p:nvPr>
            <p:ph type="sldNum" sz="quarter" idx="8"/>
          </p:nvPr>
        </p:nvSpPr>
        <p:spPr/>
        <p:txBody>
          <a:bodyPr/>
          <a:lstStyle>
            <a:lvl1pPr>
              <a:defRPr/>
            </a:lvl1pPr>
          </a:lstStyle>
          <a:p>
            <a:pPr lvl="0"/>
            <a:fld id="{6098C242-8E3A-420B-B9A6-1BCD87BD9649}" type="slidenum">
              <a:t>‹#›</a:t>
            </a:fld>
            <a:endParaRPr lang="en-US"/>
          </a:p>
        </p:txBody>
      </p:sp>
    </p:spTree>
    <p:extLst>
      <p:ext uri="{BB962C8B-B14F-4D97-AF65-F5344CB8AC3E}">
        <p14:creationId xmlns:p14="http://schemas.microsoft.com/office/powerpoint/2010/main" val="3607606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57E06D-E0F5-92D9-BCF7-D75BA2499F7D}"/>
              </a:ext>
            </a:extLst>
          </p:cNvPr>
          <p:cNvSpPr txBox="1">
            <a:spLocks noGrp="1"/>
          </p:cNvSpPr>
          <p:nvPr>
            <p:ph type="dt" sz="half" idx="7"/>
          </p:nvPr>
        </p:nvSpPr>
        <p:spPr/>
        <p:txBody>
          <a:bodyPr/>
          <a:lstStyle>
            <a:lvl1pPr>
              <a:defRPr/>
            </a:lvl1pPr>
          </a:lstStyle>
          <a:p>
            <a:pPr lvl="0"/>
            <a:fld id="{BB231FF7-8201-42BB-89E8-0E45C57B7E5A}" type="datetime1">
              <a:rPr lang="en-US"/>
              <a:pPr lvl="0"/>
              <a:t>10/2/2026</a:t>
            </a:fld>
            <a:endParaRPr lang="en-US"/>
          </a:p>
        </p:txBody>
      </p:sp>
      <p:sp>
        <p:nvSpPr>
          <p:cNvPr id="3" name="Footer Placeholder 2">
            <a:extLst>
              <a:ext uri="{FF2B5EF4-FFF2-40B4-BE49-F238E27FC236}">
                <a16:creationId xmlns:a16="http://schemas.microsoft.com/office/drawing/2014/main" id="{D27E139C-BCC1-75EF-F210-ED218F311EF6}"/>
              </a:ext>
            </a:extLst>
          </p:cNvPr>
          <p:cNvSpPr txBox="1">
            <a:spLocks noGrp="1"/>
          </p:cNvSpPr>
          <p:nvPr>
            <p:ph type="ftr" sz="quarter" idx="9"/>
          </p:nvPr>
        </p:nvSpPr>
        <p:spPr/>
        <p:txBody>
          <a:bodyPr/>
          <a:lstStyle>
            <a:lvl1pPr>
              <a:defRPr/>
            </a:lvl1pPr>
          </a:lstStyle>
          <a:p>
            <a:pPr lvl="0"/>
            <a:endParaRPr lang="en-US"/>
          </a:p>
        </p:txBody>
      </p:sp>
      <p:sp>
        <p:nvSpPr>
          <p:cNvPr id="4" name="Slide Number Placeholder 3">
            <a:extLst>
              <a:ext uri="{FF2B5EF4-FFF2-40B4-BE49-F238E27FC236}">
                <a16:creationId xmlns:a16="http://schemas.microsoft.com/office/drawing/2014/main" id="{04DB4E02-6EB8-BFCA-A7B8-C92BE17C1750}"/>
              </a:ext>
            </a:extLst>
          </p:cNvPr>
          <p:cNvSpPr txBox="1">
            <a:spLocks noGrp="1"/>
          </p:cNvSpPr>
          <p:nvPr>
            <p:ph type="sldNum" sz="quarter" idx="8"/>
          </p:nvPr>
        </p:nvSpPr>
        <p:spPr/>
        <p:txBody>
          <a:bodyPr/>
          <a:lstStyle>
            <a:lvl1pPr>
              <a:defRPr/>
            </a:lvl1pPr>
          </a:lstStyle>
          <a:p>
            <a:pPr lvl="0"/>
            <a:fld id="{69B5C906-7BB5-4047-89DE-A86A20FAE15D}" type="slidenum">
              <a:t>‹#›</a:t>
            </a:fld>
            <a:endParaRPr lang="en-US"/>
          </a:p>
        </p:txBody>
      </p:sp>
    </p:spTree>
    <p:extLst>
      <p:ext uri="{BB962C8B-B14F-4D97-AF65-F5344CB8AC3E}">
        <p14:creationId xmlns:p14="http://schemas.microsoft.com/office/powerpoint/2010/main" val="2232097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7656F-7808-82FF-7B64-1BD48ADF14F3}"/>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Content Placeholder 2">
            <a:extLst>
              <a:ext uri="{FF2B5EF4-FFF2-40B4-BE49-F238E27FC236}">
                <a16:creationId xmlns:a16="http://schemas.microsoft.com/office/drawing/2014/main" id="{AF6A04D2-DC00-73DD-F673-F99D36F8E3DA}"/>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1FB17F-6DA7-FC10-6AC1-15D99B66238B}"/>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402E7D46-B835-CEF2-0335-2B7B6F253025}"/>
              </a:ext>
            </a:extLst>
          </p:cNvPr>
          <p:cNvSpPr txBox="1">
            <a:spLocks noGrp="1"/>
          </p:cNvSpPr>
          <p:nvPr>
            <p:ph type="dt" sz="half" idx="7"/>
          </p:nvPr>
        </p:nvSpPr>
        <p:spPr/>
        <p:txBody>
          <a:bodyPr/>
          <a:lstStyle>
            <a:lvl1pPr>
              <a:defRPr/>
            </a:lvl1pPr>
          </a:lstStyle>
          <a:p>
            <a:pPr lvl="0"/>
            <a:fld id="{AD262359-04CE-4CA1-B612-42F17B5A601A}" type="datetime1">
              <a:rPr lang="en-US"/>
              <a:pPr lvl="0"/>
              <a:t>10/2/2026</a:t>
            </a:fld>
            <a:endParaRPr lang="en-US"/>
          </a:p>
        </p:txBody>
      </p:sp>
      <p:sp>
        <p:nvSpPr>
          <p:cNvPr id="6" name="Footer Placeholder 5">
            <a:extLst>
              <a:ext uri="{FF2B5EF4-FFF2-40B4-BE49-F238E27FC236}">
                <a16:creationId xmlns:a16="http://schemas.microsoft.com/office/drawing/2014/main" id="{27D2A8D1-F0F3-25A1-6AF9-EF3C43DB4361}"/>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4BBE02F0-9537-EB86-5943-3B2080BDEFC5}"/>
              </a:ext>
            </a:extLst>
          </p:cNvPr>
          <p:cNvSpPr txBox="1">
            <a:spLocks noGrp="1"/>
          </p:cNvSpPr>
          <p:nvPr>
            <p:ph type="sldNum" sz="quarter" idx="8"/>
          </p:nvPr>
        </p:nvSpPr>
        <p:spPr/>
        <p:txBody>
          <a:bodyPr/>
          <a:lstStyle>
            <a:lvl1pPr>
              <a:defRPr/>
            </a:lvl1pPr>
          </a:lstStyle>
          <a:p>
            <a:pPr lvl="0"/>
            <a:fld id="{6C7D07B9-521F-488D-B8AA-1995BC0806FB}" type="slidenum">
              <a:t>‹#›</a:t>
            </a:fld>
            <a:endParaRPr lang="en-US"/>
          </a:p>
        </p:txBody>
      </p:sp>
    </p:spTree>
    <p:extLst>
      <p:ext uri="{BB962C8B-B14F-4D97-AF65-F5344CB8AC3E}">
        <p14:creationId xmlns:p14="http://schemas.microsoft.com/office/powerpoint/2010/main" val="1351735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E34D7-25C6-581F-82A4-34ACB268F3B1}"/>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Picture Placeholder 2">
            <a:extLst>
              <a:ext uri="{FF2B5EF4-FFF2-40B4-BE49-F238E27FC236}">
                <a16:creationId xmlns:a16="http://schemas.microsoft.com/office/drawing/2014/main" id="{B3731E68-1FD9-4F71-9047-8D2475A4278C}"/>
              </a:ext>
            </a:extLst>
          </p:cNvPr>
          <p:cNvSpPr txBox="1">
            <a:spLocks noGrp="1"/>
          </p:cNvSpPr>
          <p:nvPr>
            <p:ph type="pic" idx="1"/>
          </p:nvPr>
        </p:nvSpPr>
        <p:spPr>
          <a:xfrm>
            <a:off x="5183184" y="987423"/>
            <a:ext cx="6172200" cy="4873623"/>
          </a:xfrm>
        </p:spPr>
        <p:txBody>
          <a:bodyPr/>
          <a:lstStyle>
            <a:lvl1pPr marL="0" indent="0">
              <a:buNone/>
              <a:defRPr sz="3200"/>
            </a:lvl1pPr>
          </a:lstStyle>
          <a:p>
            <a:pPr lvl="0"/>
            <a:endParaRPr lang="en-US"/>
          </a:p>
        </p:txBody>
      </p:sp>
      <p:sp>
        <p:nvSpPr>
          <p:cNvPr id="4" name="Text Placeholder 3">
            <a:extLst>
              <a:ext uri="{FF2B5EF4-FFF2-40B4-BE49-F238E27FC236}">
                <a16:creationId xmlns:a16="http://schemas.microsoft.com/office/drawing/2014/main" id="{7395F005-B4EB-33F6-43CC-842D1D76F66D}"/>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5AFD982C-0563-1734-42F6-95A7FF01075F}"/>
              </a:ext>
            </a:extLst>
          </p:cNvPr>
          <p:cNvSpPr txBox="1">
            <a:spLocks noGrp="1"/>
          </p:cNvSpPr>
          <p:nvPr>
            <p:ph type="dt" sz="half" idx="7"/>
          </p:nvPr>
        </p:nvSpPr>
        <p:spPr/>
        <p:txBody>
          <a:bodyPr/>
          <a:lstStyle>
            <a:lvl1pPr>
              <a:defRPr/>
            </a:lvl1pPr>
          </a:lstStyle>
          <a:p>
            <a:pPr lvl="0"/>
            <a:fld id="{57ED0C9D-F399-42D8-B90B-4E1183742081}" type="datetime1">
              <a:rPr lang="en-US"/>
              <a:pPr lvl="0"/>
              <a:t>10/2/2026</a:t>
            </a:fld>
            <a:endParaRPr lang="en-US"/>
          </a:p>
        </p:txBody>
      </p:sp>
      <p:sp>
        <p:nvSpPr>
          <p:cNvPr id="6" name="Footer Placeholder 5">
            <a:extLst>
              <a:ext uri="{FF2B5EF4-FFF2-40B4-BE49-F238E27FC236}">
                <a16:creationId xmlns:a16="http://schemas.microsoft.com/office/drawing/2014/main" id="{368A1790-C134-6C51-B0F9-A3FB7C40ED2F}"/>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5AF88F95-11C4-8235-10E1-D75233199A3A}"/>
              </a:ext>
            </a:extLst>
          </p:cNvPr>
          <p:cNvSpPr txBox="1">
            <a:spLocks noGrp="1"/>
          </p:cNvSpPr>
          <p:nvPr>
            <p:ph type="sldNum" sz="quarter" idx="8"/>
          </p:nvPr>
        </p:nvSpPr>
        <p:spPr/>
        <p:txBody>
          <a:bodyPr/>
          <a:lstStyle>
            <a:lvl1pPr>
              <a:defRPr/>
            </a:lvl1pPr>
          </a:lstStyle>
          <a:p>
            <a:pPr lvl="0"/>
            <a:fld id="{7A98172A-3F9B-4CF1-BB3D-DA122F1B1CF1}" type="slidenum">
              <a:t>‹#›</a:t>
            </a:fld>
            <a:endParaRPr lang="en-US"/>
          </a:p>
        </p:txBody>
      </p:sp>
    </p:spTree>
    <p:extLst>
      <p:ext uri="{BB962C8B-B14F-4D97-AF65-F5344CB8AC3E}">
        <p14:creationId xmlns:p14="http://schemas.microsoft.com/office/powerpoint/2010/main" val="3773511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0CCE8-8F48-9C41-DEC2-743F97851FCA}"/>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F615FB96-D940-513C-A360-B7D358F31B11}"/>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68F1F2-42A7-8BB1-BBDE-C56D02BA4767}"/>
              </a:ext>
            </a:extLst>
          </p:cNvPr>
          <p:cNvSpPr txBox="1">
            <a:spLocks noGrp="1"/>
          </p:cNvSpPr>
          <p:nvPr>
            <p:ph type="dt" sz="half" idx="7"/>
          </p:nvPr>
        </p:nvSpPr>
        <p:spPr/>
        <p:txBody>
          <a:bodyPr/>
          <a:lstStyle>
            <a:lvl1pPr>
              <a:defRPr/>
            </a:lvl1pPr>
          </a:lstStyle>
          <a:p>
            <a:pPr lvl="0"/>
            <a:fld id="{2DC62798-48C7-49CB-B9A9-5C6521EF12B5}" type="datetime1">
              <a:rPr lang="en-US"/>
              <a:pPr lvl="0"/>
              <a:t>10/2/2026</a:t>
            </a:fld>
            <a:endParaRPr lang="en-US"/>
          </a:p>
        </p:txBody>
      </p:sp>
      <p:sp>
        <p:nvSpPr>
          <p:cNvPr id="5" name="Footer Placeholder 4">
            <a:extLst>
              <a:ext uri="{FF2B5EF4-FFF2-40B4-BE49-F238E27FC236}">
                <a16:creationId xmlns:a16="http://schemas.microsoft.com/office/drawing/2014/main" id="{181325C3-C1AB-42DD-E987-7FAF11A3CFF6}"/>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BE4B55BF-7AF4-D5C0-4D18-5FBB646D3480}"/>
              </a:ext>
            </a:extLst>
          </p:cNvPr>
          <p:cNvSpPr txBox="1">
            <a:spLocks noGrp="1"/>
          </p:cNvSpPr>
          <p:nvPr>
            <p:ph type="sldNum" sz="quarter" idx="8"/>
          </p:nvPr>
        </p:nvSpPr>
        <p:spPr/>
        <p:txBody>
          <a:bodyPr/>
          <a:lstStyle>
            <a:lvl1pPr>
              <a:defRPr/>
            </a:lvl1pPr>
          </a:lstStyle>
          <a:p>
            <a:pPr lvl="0"/>
            <a:fld id="{D4250E20-A913-4FA3-89B3-5622334A36F4}" type="slidenum">
              <a:t>‹#›</a:t>
            </a:fld>
            <a:endParaRPr lang="en-US"/>
          </a:p>
        </p:txBody>
      </p:sp>
    </p:spTree>
    <p:extLst>
      <p:ext uri="{BB962C8B-B14F-4D97-AF65-F5344CB8AC3E}">
        <p14:creationId xmlns:p14="http://schemas.microsoft.com/office/powerpoint/2010/main" val="1750773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3A06BB-AF57-C937-6BA1-6CE4985E1ED0}"/>
              </a:ext>
            </a:extLst>
          </p:cNvPr>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D914593C-FB95-D59B-DB34-709FB45C39A5}"/>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45952A-638F-24C5-ACDE-5E75F171BB56}"/>
              </a:ext>
            </a:extLst>
          </p:cNvPr>
          <p:cNvSpPr txBox="1">
            <a:spLocks noGrp="1"/>
          </p:cNvSpPr>
          <p:nvPr>
            <p:ph type="dt" sz="half" idx="7"/>
          </p:nvPr>
        </p:nvSpPr>
        <p:spPr/>
        <p:txBody>
          <a:bodyPr/>
          <a:lstStyle>
            <a:lvl1pPr>
              <a:defRPr/>
            </a:lvl1pPr>
          </a:lstStyle>
          <a:p>
            <a:pPr lvl="0"/>
            <a:fld id="{B23DC8D3-0E5A-4936-B974-90A536E1FEB6}" type="datetime1">
              <a:rPr lang="en-US"/>
              <a:pPr lvl="0"/>
              <a:t>10/2/2026</a:t>
            </a:fld>
            <a:endParaRPr lang="en-US"/>
          </a:p>
        </p:txBody>
      </p:sp>
      <p:sp>
        <p:nvSpPr>
          <p:cNvPr id="5" name="Footer Placeholder 4">
            <a:extLst>
              <a:ext uri="{FF2B5EF4-FFF2-40B4-BE49-F238E27FC236}">
                <a16:creationId xmlns:a16="http://schemas.microsoft.com/office/drawing/2014/main" id="{16A06299-15DE-390C-3A95-4CC5DE728D6F}"/>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1B307B07-68EE-AFAE-95ED-84E45D25DF17}"/>
              </a:ext>
            </a:extLst>
          </p:cNvPr>
          <p:cNvSpPr txBox="1">
            <a:spLocks noGrp="1"/>
          </p:cNvSpPr>
          <p:nvPr>
            <p:ph type="sldNum" sz="quarter" idx="8"/>
          </p:nvPr>
        </p:nvSpPr>
        <p:spPr/>
        <p:txBody>
          <a:bodyPr/>
          <a:lstStyle>
            <a:lvl1pPr>
              <a:defRPr/>
            </a:lvl1pPr>
          </a:lstStyle>
          <a:p>
            <a:pPr lvl="0"/>
            <a:fld id="{63C21362-DD34-434D-8A2A-97A2E61E6C02}" type="slidenum">
              <a:t>‹#›</a:t>
            </a:fld>
            <a:endParaRPr lang="en-US"/>
          </a:p>
        </p:txBody>
      </p:sp>
    </p:spTree>
    <p:extLst>
      <p:ext uri="{BB962C8B-B14F-4D97-AF65-F5344CB8AC3E}">
        <p14:creationId xmlns:p14="http://schemas.microsoft.com/office/powerpoint/2010/main" val="1637194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43337D-C6B7-D380-F71E-B91BBE153C8D}"/>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E4038D94-9978-3149-4881-1519A5DA7C7C}"/>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D86751-F758-79D4-683E-84E311C2F663}"/>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767676"/>
                </a:solidFill>
                <a:uFillTx/>
                <a:latin typeface="Aptos"/>
              </a:defRPr>
            </a:lvl1pPr>
          </a:lstStyle>
          <a:p>
            <a:pPr lvl="0"/>
            <a:fld id="{E62E42FD-C1B3-4337-8F90-73AD139B228F}" type="datetime1">
              <a:rPr lang="en-US"/>
              <a:pPr lvl="0"/>
              <a:t>10/2/2026</a:t>
            </a:fld>
            <a:endParaRPr lang="en-US"/>
          </a:p>
        </p:txBody>
      </p:sp>
      <p:sp>
        <p:nvSpPr>
          <p:cNvPr id="5" name="Footer Placeholder 4">
            <a:extLst>
              <a:ext uri="{FF2B5EF4-FFF2-40B4-BE49-F238E27FC236}">
                <a16:creationId xmlns:a16="http://schemas.microsoft.com/office/drawing/2014/main" id="{ABFF16BD-4D72-42BC-F30C-89C365542593}"/>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767676"/>
                </a:solidFill>
                <a:uFillTx/>
                <a:latin typeface="Aptos"/>
              </a:defRPr>
            </a:lvl1pPr>
          </a:lstStyle>
          <a:p>
            <a:pPr lvl="0"/>
            <a:endParaRPr lang="en-US"/>
          </a:p>
        </p:txBody>
      </p:sp>
      <p:sp>
        <p:nvSpPr>
          <p:cNvPr id="6" name="Slide Number Placeholder 5">
            <a:extLst>
              <a:ext uri="{FF2B5EF4-FFF2-40B4-BE49-F238E27FC236}">
                <a16:creationId xmlns:a16="http://schemas.microsoft.com/office/drawing/2014/main" id="{F417D933-D2CF-D056-BFA8-E40860202AA3}"/>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767676"/>
                </a:solidFill>
                <a:uFillTx/>
                <a:latin typeface="Aptos"/>
              </a:defRPr>
            </a:lvl1pPr>
          </a:lstStyle>
          <a:p>
            <a:pPr lvl="0"/>
            <a:fld id="{2E1DC46A-522C-45DD-B76A-318D6D410C15}"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Aptos Display"/>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Aptos"/>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Aptos"/>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Aptos"/>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Aptos"/>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Apto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dshs.texas.gov/immunizations/school/exemption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tccd.edu/academics/courses-and-programs/programs-a-z/credit/central-sterile-processing/#tim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Shana.martin@tccd.edu" TargetMode="External"/><Relationship Id="rId2" Type="http://schemas.openxmlformats.org/officeDocument/2006/relationships/hyperlink" Target="mailto:Theresa.steele@tccd.edu" TargetMode="External"/><Relationship Id="rId1" Type="http://schemas.openxmlformats.org/officeDocument/2006/relationships/slideLayout" Target="../slideLayouts/slideLayout2.xml"/><Relationship Id="rId4" Type="http://schemas.openxmlformats.org/officeDocument/2006/relationships/hyperlink" Target="mailto:TR.HealthCareAdvising@tccd.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5F7D8-084C-7B0D-4BC5-3D56858A657D}"/>
              </a:ext>
            </a:extLst>
          </p:cNvPr>
          <p:cNvSpPr txBox="1">
            <a:spLocks noGrp="1"/>
          </p:cNvSpPr>
          <p:nvPr>
            <p:ph type="ctrTitle"/>
          </p:nvPr>
        </p:nvSpPr>
        <p:spPr>
          <a:xfrm>
            <a:off x="1524003" y="584521"/>
            <a:ext cx="9144000" cy="919164"/>
          </a:xfrm>
        </p:spPr>
        <p:txBody>
          <a:bodyPr/>
          <a:lstStyle/>
          <a:p>
            <a:pPr lvl="0"/>
            <a:r>
              <a:rPr lang="en-US" sz="4000">
                <a:latin typeface="Times New Roman" pitchFamily="18"/>
                <a:cs typeface="Times New Roman" pitchFamily="18"/>
              </a:rPr>
              <a:t>Central Sterile Processing </a:t>
            </a:r>
          </a:p>
        </p:txBody>
      </p:sp>
      <p:sp>
        <p:nvSpPr>
          <p:cNvPr id="3" name="Subtitle 2">
            <a:extLst>
              <a:ext uri="{FF2B5EF4-FFF2-40B4-BE49-F238E27FC236}">
                <a16:creationId xmlns:a16="http://schemas.microsoft.com/office/drawing/2014/main" id="{D8477CE1-B876-1508-D63C-60D6DD36CEEC}"/>
              </a:ext>
            </a:extLst>
          </p:cNvPr>
          <p:cNvSpPr txBox="1">
            <a:spLocks noGrp="1"/>
          </p:cNvSpPr>
          <p:nvPr>
            <p:ph type="subTitle" idx="1"/>
          </p:nvPr>
        </p:nvSpPr>
        <p:spPr>
          <a:xfrm>
            <a:off x="304796" y="5242556"/>
            <a:ext cx="5273043" cy="1280160"/>
          </a:xfrm>
        </p:spPr>
        <p:txBody>
          <a:bodyPr anchorCtr="0"/>
          <a:lstStyle/>
          <a:p>
            <a:pPr lvl="0" algn="l">
              <a:lnSpc>
                <a:spcPct val="140036"/>
              </a:lnSpc>
              <a:spcBef>
                <a:spcPts val="0"/>
              </a:spcBef>
            </a:pPr>
            <a:r>
              <a:rPr lang="en-US" sz="1800" b="1">
                <a:solidFill>
                  <a:srgbClr val="433833"/>
                </a:solidFill>
                <a:latin typeface="Times New Roman" pitchFamily="18"/>
                <a:cs typeface="Times New Roman" pitchFamily="18"/>
              </a:rPr>
              <a:t>Tarrant County College Trinity River East Campus </a:t>
            </a:r>
            <a:endParaRPr lang="en-US" sz="1800" b="1">
              <a:latin typeface="Times New Roman" pitchFamily="18"/>
              <a:cs typeface="Times New Roman" pitchFamily="18"/>
            </a:endParaRPr>
          </a:p>
          <a:p>
            <a:pPr lvl="0"/>
            <a:endParaRPr lang="en-US"/>
          </a:p>
        </p:txBody>
      </p:sp>
      <p:pic>
        <p:nvPicPr>
          <p:cNvPr id="4" name="Google Shape;85;p13">
            <a:extLst>
              <a:ext uri="{FF2B5EF4-FFF2-40B4-BE49-F238E27FC236}">
                <a16:creationId xmlns:a16="http://schemas.microsoft.com/office/drawing/2014/main" id="{E109965E-2ED4-5971-DF58-6C09F243C349}"/>
              </a:ext>
              <a:ext uri="{C183D7F6-B498-43B3-948B-1728B52AA6E4}">
                <adec:decorative xmlns:adec="http://schemas.microsoft.com/office/drawing/2017/decorative" val="1"/>
              </a:ext>
            </a:extLst>
          </p:cNvPr>
          <p:cNvPicPr>
            <a:picLocks noChangeAspect="1"/>
          </p:cNvPicPr>
          <p:nvPr/>
        </p:nvPicPr>
        <p:blipFill>
          <a:blip r:embed="rId3">
            <a:alphaModFix/>
          </a:blip>
          <a:srcRect l="14121" r="14121"/>
          <a:stretch>
            <a:fillRect/>
          </a:stretch>
        </p:blipFill>
        <p:spPr>
          <a:xfrm>
            <a:off x="6461763" y="3139436"/>
            <a:ext cx="5425436" cy="3383280"/>
          </a:xfrm>
          <a:prstGeom prst="rect">
            <a:avLst/>
          </a:prstGeom>
          <a:noFill/>
          <a:ln cap="flat">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DC17D-3BCC-28A6-22B0-43E63811B94F}"/>
              </a:ext>
            </a:extLst>
          </p:cNvPr>
          <p:cNvSpPr txBox="1">
            <a:spLocks noGrp="1"/>
          </p:cNvSpPr>
          <p:nvPr>
            <p:ph type="title"/>
          </p:nvPr>
        </p:nvSpPr>
        <p:spPr>
          <a:xfrm>
            <a:off x="838203" y="365129"/>
            <a:ext cx="10515600" cy="1189350"/>
          </a:xfrm>
        </p:spPr>
        <p:txBody>
          <a:bodyPr/>
          <a:lstStyle/>
          <a:p>
            <a:pPr lvl="0"/>
            <a:r>
              <a:rPr lang="en-US" sz="4000">
                <a:latin typeface="Times New Roman" pitchFamily="18"/>
                <a:cs typeface="Times New Roman" pitchFamily="18"/>
              </a:rPr>
              <a:t>Agenda for Central Sterile Processing Information Session</a:t>
            </a:r>
          </a:p>
        </p:txBody>
      </p:sp>
      <p:sp>
        <p:nvSpPr>
          <p:cNvPr id="3" name="Content Placeholder 2">
            <a:extLst>
              <a:ext uri="{FF2B5EF4-FFF2-40B4-BE49-F238E27FC236}">
                <a16:creationId xmlns:a16="http://schemas.microsoft.com/office/drawing/2014/main" id="{29B80E5D-43D5-1B3A-AD3B-6DA7A1E4B4A3}"/>
              </a:ext>
            </a:extLst>
          </p:cNvPr>
          <p:cNvSpPr txBox="1">
            <a:spLocks noGrp="1"/>
          </p:cNvSpPr>
          <p:nvPr>
            <p:ph idx="1"/>
          </p:nvPr>
        </p:nvSpPr>
        <p:spPr>
          <a:xfrm>
            <a:off x="838203" y="1685111"/>
            <a:ext cx="10515600" cy="4023990"/>
          </a:xfrm>
        </p:spPr>
        <p:txBody>
          <a:bodyPr/>
          <a:lstStyle/>
          <a:p>
            <a:pPr marL="514350" lvl="0" indent="-514350">
              <a:buAutoNum type="arabicPeriod"/>
            </a:pPr>
            <a:r>
              <a:rPr lang="en-US" sz="1800">
                <a:latin typeface="Times New Roman" pitchFamily="18"/>
                <a:cs typeface="Times New Roman" pitchFamily="18"/>
              </a:rPr>
              <a:t>What is a Sterile Processing Tech?</a:t>
            </a:r>
          </a:p>
          <a:p>
            <a:pPr marL="514350" lvl="0" indent="-514350">
              <a:buAutoNum type="arabicPeriod"/>
            </a:pPr>
            <a:r>
              <a:rPr lang="en-US" sz="1800">
                <a:latin typeface="Times New Roman" pitchFamily="18"/>
                <a:cs typeface="Times New Roman" pitchFamily="18"/>
              </a:rPr>
              <a:t>Stats</a:t>
            </a:r>
          </a:p>
          <a:p>
            <a:pPr marL="514350" lvl="0" indent="-514350">
              <a:buAutoNum type="arabicPeriod"/>
            </a:pPr>
            <a:r>
              <a:rPr lang="en-US" sz="1800">
                <a:latin typeface="Times New Roman" pitchFamily="18"/>
                <a:cs typeface="Times New Roman" pitchFamily="18"/>
              </a:rPr>
              <a:t>Prerequisites</a:t>
            </a:r>
          </a:p>
          <a:p>
            <a:pPr marL="514350" lvl="0" indent="-514350">
              <a:buAutoNum type="arabicPeriod"/>
            </a:pPr>
            <a:r>
              <a:rPr lang="en-US" sz="1800">
                <a:latin typeface="Times New Roman" pitchFamily="18"/>
                <a:cs typeface="Times New Roman" pitchFamily="18"/>
              </a:rPr>
              <a:t>Eligibility </a:t>
            </a:r>
          </a:p>
          <a:p>
            <a:pPr marL="514350" lvl="0" indent="-514350">
              <a:buAutoNum type="arabicPeriod"/>
            </a:pPr>
            <a:r>
              <a:rPr lang="en-US" sz="1800">
                <a:latin typeface="Times New Roman" pitchFamily="18"/>
                <a:cs typeface="Times New Roman" pitchFamily="18"/>
              </a:rPr>
              <a:t>Requirements</a:t>
            </a:r>
          </a:p>
          <a:p>
            <a:pPr marL="514350" lvl="0" indent="-514350">
              <a:buAutoNum type="arabicPeriod"/>
            </a:pPr>
            <a:r>
              <a:rPr lang="en-US" sz="1800">
                <a:latin typeface="Times New Roman" pitchFamily="18"/>
                <a:cs typeface="Times New Roman" pitchFamily="18"/>
              </a:rPr>
              <a:t>Length of Program &amp; Schedule </a:t>
            </a:r>
          </a:p>
          <a:p>
            <a:pPr marL="514350" lvl="0" indent="-514350">
              <a:buAutoNum type="arabicPeriod"/>
            </a:pPr>
            <a:r>
              <a:rPr lang="en-US" sz="1800">
                <a:latin typeface="Times New Roman" pitchFamily="18"/>
                <a:cs typeface="Times New Roman" pitchFamily="18"/>
              </a:rPr>
              <a:t>Application Period/Seats/Costs</a:t>
            </a:r>
          </a:p>
          <a:p>
            <a:pPr marL="514350" lvl="0" indent="-514350">
              <a:buAutoNum type="arabicPeriod"/>
            </a:pPr>
            <a:r>
              <a:rPr lang="en-US" sz="1800">
                <a:latin typeface="Times New Roman" pitchFamily="18"/>
                <a:cs typeface="Times New Roman" pitchFamily="18"/>
              </a:rPr>
              <a:t>Contact information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6A599-F66F-2818-645D-1242B1010F4E}"/>
              </a:ext>
            </a:extLst>
          </p:cNvPr>
          <p:cNvSpPr txBox="1">
            <a:spLocks noGrp="1"/>
          </p:cNvSpPr>
          <p:nvPr>
            <p:ph type="title"/>
          </p:nvPr>
        </p:nvSpPr>
        <p:spPr/>
        <p:txBody>
          <a:bodyPr/>
          <a:lstStyle/>
          <a:p>
            <a:pPr lvl="0"/>
            <a:r>
              <a:rPr lang="en-US" sz="4000">
                <a:latin typeface="Times New Roman" pitchFamily="18"/>
                <a:cs typeface="Times New Roman" pitchFamily="18"/>
              </a:rPr>
              <a:t>What is a Sterile Processing Tech?</a:t>
            </a:r>
          </a:p>
        </p:txBody>
      </p:sp>
      <p:sp>
        <p:nvSpPr>
          <p:cNvPr id="3" name="Content Placeholder 2">
            <a:extLst>
              <a:ext uri="{FF2B5EF4-FFF2-40B4-BE49-F238E27FC236}">
                <a16:creationId xmlns:a16="http://schemas.microsoft.com/office/drawing/2014/main" id="{F8B581E8-F0C4-DF17-8C2C-817A0850A769}"/>
              </a:ext>
            </a:extLst>
          </p:cNvPr>
          <p:cNvSpPr txBox="1">
            <a:spLocks noGrp="1"/>
          </p:cNvSpPr>
          <p:nvPr>
            <p:ph idx="1"/>
          </p:nvPr>
        </p:nvSpPr>
        <p:spPr>
          <a:xfrm>
            <a:off x="838193" y="1690689"/>
            <a:ext cx="10515600" cy="3188339"/>
          </a:xfrm>
        </p:spPr>
        <p:txBody>
          <a:bodyPr/>
          <a:lstStyle/>
          <a:p>
            <a:pPr marL="0" lvl="0" indent="0">
              <a:buNone/>
            </a:pPr>
            <a:r>
              <a:rPr lang="en-US" sz="1800">
                <a:latin typeface="Times New Roman" pitchFamily="18"/>
                <a:cs typeface="Times New Roman" pitchFamily="18"/>
              </a:rPr>
              <a:t>A Sterile Processing Technician, often abbreviated as SPD Tech or Sterile Tech, is a healthcare professional responsible for ensuring that medical instruments and equipment are properly cleaned, sterilized, and prepared for use in medical procedures. Their role is critical in maintaining a safe and sterile environment in healthcare facilities such as hospitals, clinics, and surgical centers. </a:t>
            </a:r>
          </a:p>
          <a:p>
            <a:pPr marL="0" lvl="0" indent="0">
              <a:buNone/>
            </a:pPr>
            <a:endParaRPr lang="en-US" sz="1800">
              <a:latin typeface="Times New Roman" pitchFamily="18"/>
              <a:cs typeface="Times New Roman" pitchFamily="18"/>
            </a:endParaRPr>
          </a:p>
          <a:p>
            <a:pPr marL="0" lvl="0" indent="0">
              <a:buNone/>
            </a:pPr>
            <a:r>
              <a:rPr lang="en-US" sz="1800">
                <a:latin typeface="Times New Roman" pitchFamily="18"/>
                <a:cs typeface="Times New Roman" pitchFamily="18"/>
              </a:rPr>
              <a:t>Overall, Sterile Processing Technicians are essential members of the healthcare team who work behind the scenes to ensure the safety of patients and the success of medical procedures by maintaining the sterility of instruments and equipment. Their attention to detail and adherence to strict protocols help reduce the risk of infections and improve overall patients care outcomes.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F239-4CAF-E3A0-22FE-552297B7D791}"/>
              </a:ext>
            </a:extLst>
          </p:cNvPr>
          <p:cNvSpPr txBox="1">
            <a:spLocks noGrp="1"/>
          </p:cNvSpPr>
          <p:nvPr>
            <p:ph type="title"/>
          </p:nvPr>
        </p:nvSpPr>
        <p:spPr>
          <a:xfrm>
            <a:off x="838203" y="365129"/>
            <a:ext cx="10610084" cy="1325559"/>
          </a:xfrm>
        </p:spPr>
        <p:txBody>
          <a:bodyPr/>
          <a:lstStyle/>
          <a:p>
            <a:pPr lvl="0"/>
            <a:r>
              <a:rPr lang="en-US" sz="4000">
                <a:latin typeface="Times New Roman" pitchFamily="18"/>
                <a:cs typeface="Times New Roman" pitchFamily="18"/>
              </a:rPr>
              <a:t>What is the future-outlook for Sterile Processing Technicians?</a:t>
            </a:r>
          </a:p>
        </p:txBody>
      </p:sp>
      <p:sp>
        <p:nvSpPr>
          <p:cNvPr id="3" name="Content Placeholder 2">
            <a:extLst>
              <a:ext uri="{FF2B5EF4-FFF2-40B4-BE49-F238E27FC236}">
                <a16:creationId xmlns:a16="http://schemas.microsoft.com/office/drawing/2014/main" id="{0D708027-1240-FD6E-B660-6A1069559C6A}"/>
              </a:ext>
            </a:extLst>
          </p:cNvPr>
          <p:cNvSpPr txBox="1">
            <a:spLocks noGrp="1"/>
          </p:cNvSpPr>
          <p:nvPr>
            <p:ph idx="1"/>
          </p:nvPr>
        </p:nvSpPr>
        <p:spPr>
          <a:xfrm>
            <a:off x="838203" y="1775929"/>
            <a:ext cx="10515600" cy="3738560"/>
          </a:xfrm>
        </p:spPr>
        <p:txBody>
          <a:bodyPr anchorCtr="1"/>
          <a:lstStyle/>
          <a:p>
            <a:pPr marL="0" lvl="0" indent="0">
              <a:buNone/>
            </a:pPr>
            <a:r>
              <a:rPr lang="en-US" sz="1800">
                <a:latin typeface="Times New Roman" pitchFamily="18"/>
                <a:cs typeface="Times New Roman" pitchFamily="18"/>
              </a:rPr>
              <a:t>According to the U.S. Bureau of Labor Statistics, medical equipment preparers, including sterile processing technicians, can expect a job growth of 6% from 2021 to 2031. This is as fast as the national average for all occupations</a:t>
            </a:r>
          </a:p>
          <a:p>
            <a:pPr marL="0" lvl="0" indent="0">
              <a:buNone/>
            </a:pPr>
            <a:endParaRPr lang="en-US" sz="1800">
              <a:latin typeface="Times New Roman" pitchFamily="18"/>
              <a:cs typeface="Times New Roman" pitchFamily="18"/>
            </a:endParaRPr>
          </a:p>
          <a:p>
            <a:pPr marL="0" lvl="0" indent="0">
              <a:buNone/>
            </a:pPr>
            <a:r>
              <a:rPr lang="en-US" sz="1800">
                <a:latin typeface="Times New Roman" pitchFamily="18"/>
                <a:cs typeface="Times New Roman" pitchFamily="18"/>
              </a:rPr>
              <a:t>Average wage for a new tech is $19.94 an hour/$41,480 annually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E1834-7203-9E4D-8114-6BB81CB8F699}"/>
              </a:ext>
            </a:extLst>
          </p:cNvPr>
          <p:cNvSpPr txBox="1">
            <a:spLocks noGrp="1"/>
          </p:cNvSpPr>
          <p:nvPr>
            <p:ph type="title"/>
          </p:nvPr>
        </p:nvSpPr>
        <p:spPr>
          <a:xfrm>
            <a:off x="838203" y="365129"/>
            <a:ext cx="3294884" cy="1325559"/>
          </a:xfrm>
        </p:spPr>
        <p:txBody>
          <a:bodyPr/>
          <a:lstStyle/>
          <a:p>
            <a:pPr lvl="0"/>
            <a:r>
              <a:rPr lang="en-US" sz="4000">
                <a:latin typeface="Times New Roman" pitchFamily="18"/>
                <a:cs typeface="Times New Roman" pitchFamily="18"/>
              </a:rPr>
              <a:t>Eligibility</a:t>
            </a:r>
            <a:r>
              <a:rPr lang="en-US">
                <a:latin typeface="Times New Roman" pitchFamily="18"/>
                <a:cs typeface="Times New Roman" pitchFamily="18"/>
              </a:rPr>
              <a:t> </a:t>
            </a:r>
          </a:p>
        </p:txBody>
      </p:sp>
      <p:sp>
        <p:nvSpPr>
          <p:cNvPr id="3" name="Content Placeholder 2">
            <a:extLst>
              <a:ext uri="{FF2B5EF4-FFF2-40B4-BE49-F238E27FC236}">
                <a16:creationId xmlns:a16="http://schemas.microsoft.com/office/drawing/2014/main" id="{7B8C3977-9317-B881-27F1-6CF3E0291ACC}"/>
              </a:ext>
            </a:extLst>
          </p:cNvPr>
          <p:cNvSpPr txBox="1">
            <a:spLocks noGrp="1"/>
          </p:cNvSpPr>
          <p:nvPr>
            <p:ph idx="1"/>
          </p:nvPr>
        </p:nvSpPr>
        <p:spPr>
          <a:xfrm>
            <a:off x="902211" y="2011680"/>
            <a:ext cx="4154420" cy="4005072"/>
          </a:xfrm>
        </p:spPr>
        <p:txBody>
          <a:bodyPr/>
          <a:lstStyle/>
          <a:p>
            <a:pPr lvl="0">
              <a:lnSpc>
                <a:spcPct val="80000"/>
              </a:lnSpc>
            </a:pPr>
            <a:r>
              <a:rPr lang="en-US" sz="1800">
                <a:latin typeface="Times New Roman" pitchFamily="18"/>
                <a:cs typeface="Times New Roman" pitchFamily="18"/>
              </a:rPr>
              <a:t>Be a TCC student and have a TCC student ID number</a:t>
            </a:r>
          </a:p>
          <a:p>
            <a:pPr lvl="0">
              <a:lnSpc>
                <a:spcPct val="80000"/>
              </a:lnSpc>
            </a:pPr>
            <a:r>
              <a:rPr lang="en-US" sz="1800">
                <a:latin typeface="Times New Roman" pitchFamily="18"/>
                <a:cs typeface="Times New Roman" pitchFamily="18"/>
              </a:rPr>
              <a:t>To be eligible to apply for the Central Sterile Processing program, the student must first be a current TCCD student. This means that the student has a TCCD student ID number and has already applied and been accepted to the college.</a:t>
            </a:r>
          </a:p>
          <a:p>
            <a:pPr lvl="0">
              <a:lnSpc>
                <a:spcPct val="80000"/>
              </a:lnSpc>
            </a:pPr>
            <a:r>
              <a:rPr lang="en-US" sz="1800">
                <a:latin typeface="Times New Roman" pitchFamily="18"/>
                <a:cs typeface="Times New Roman" pitchFamily="18"/>
              </a:rPr>
              <a:t>Have a diploma or GED</a:t>
            </a:r>
          </a:p>
          <a:p>
            <a:pPr lvl="0">
              <a:lnSpc>
                <a:spcPct val="80000"/>
              </a:lnSpc>
            </a:pPr>
            <a:r>
              <a:rPr lang="en-US" sz="1800">
                <a:latin typeface="Times New Roman" pitchFamily="18"/>
                <a:cs typeface="Times New Roman" pitchFamily="18"/>
              </a:rPr>
              <a:t>Be 18 years old</a:t>
            </a:r>
          </a:p>
          <a:p>
            <a:pPr lvl="0">
              <a:lnSpc>
                <a:spcPct val="80000"/>
              </a:lnSpc>
            </a:pPr>
            <a:r>
              <a:rPr lang="en-US" sz="1800">
                <a:latin typeface="Times New Roman" pitchFamily="18"/>
                <a:cs typeface="Times New Roman" pitchFamily="18"/>
              </a:rPr>
              <a:t>Have a current CPR Certification from The American Heart Association- Healthcare Provider</a:t>
            </a:r>
          </a:p>
        </p:txBody>
      </p:sp>
      <p:sp>
        <p:nvSpPr>
          <p:cNvPr id="4" name="TextBox 4">
            <a:extLst>
              <a:ext uri="{FF2B5EF4-FFF2-40B4-BE49-F238E27FC236}">
                <a16:creationId xmlns:a16="http://schemas.microsoft.com/office/drawing/2014/main" id="{3958EB2A-4CD7-5D81-339E-D01623DFC2DF}"/>
              </a:ext>
            </a:extLst>
          </p:cNvPr>
          <p:cNvSpPr txBox="1"/>
          <p:nvPr/>
        </p:nvSpPr>
        <p:spPr>
          <a:xfrm>
            <a:off x="6677405" y="673967"/>
            <a:ext cx="3490722" cy="72506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000" b="0" i="0" u="none" strike="noStrike" kern="1200" cap="none" spc="0" baseline="0">
                <a:solidFill>
                  <a:srgbClr val="000000"/>
                </a:solidFill>
                <a:uFillTx/>
                <a:latin typeface="Times New Roman" pitchFamily="18"/>
                <a:cs typeface="Times New Roman" pitchFamily="18"/>
              </a:rPr>
              <a:t>Prerequisites</a:t>
            </a:r>
            <a:endParaRPr lang="en-US" sz="1800" b="0" i="0" u="none" strike="noStrike" kern="1200" cap="none" spc="0" baseline="0">
              <a:solidFill>
                <a:srgbClr val="000000"/>
              </a:solidFill>
              <a:uFillTx/>
              <a:latin typeface="Aptos"/>
            </a:endParaRPr>
          </a:p>
        </p:txBody>
      </p:sp>
      <p:sp>
        <p:nvSpPr>
          <p:cNvPr id="5" name="TextBox 6">
            <a:extLst>
              <a:ext uri="{FF2B5EF4-FFF2-40B4-BE49-F238E27FC236}">
                <a16:creationId xmlns:a16="http://schemas.microsoft.com/office/drawing/2014/main" id="{D61EE0AA-50A5-CB1E-1D79-F662944DC2EF}"/>
              </a:ext>
            </a:extLst>
          </p:cNvPr>
          <p:cNvSpPr txBox="1"/>
          <p:nvPr/>
        </p:nvSpPr>
        <p:spPr>
          <a:xfrm>
            <a:off x="6375654" y="1891024"/>
            <a:ext cx="4624577" cy="369335"/>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000000"/>
                </a:solidFill>
                <a:uFillTx/>
                <a:latin typeface="Times New Roman" pitchFamily="18"/>
                <a:cs typeface="Times New Roman" pitchFamily="18"/>
              </a:rPr>
              <a:t>There are no prerequisites for the program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2E99D-642F-7C05-0B55-6A4460AA3682}"/>
              </a:ext>
            </a:extLst>
          </p:cNvPr>
          <p:cNvSpPr txBox="1">
            <a:spLocks noGrp="1"/>
          </p:cNvSpPr>
          <p:nvPr>
            <p:ph type="title"/>
          </p:nvPr>
        </p:nvSpPr>
        <p:spPr>
          <a:xfrm>
            <a:off x="838203" y="365129"/>
            <a:ext cx="10515600" cy="793113"/>
          </a:xfrm>
        </p:spPr>
        <p:txBody>
          <a:bodyPr/>
          <a:lstStyle/>
          <a:p>
            <a:pPr lvl="0"/>
            <a:r>
              <a:rPr lang="en-US" sz="4000">
                <a:latin typeface="Times New Roman" pitchFamily="18"/>
                <a:cs typeface="Times New Roman" pitchFamily="18"/>
              </a:rPr>
              <a:t>Eligibility Continued</a:t>
            </a:r>
          </a:p>
        </p:txBody>
      </p:sp>
      <p:sp>
        <p:nvSpPr>
          <p:cNvPr id="3" name="Content Placeholder 2">
            <a:extLst>
              <a:ext uri="{FF2B5EF4-FFF2-40B4-BE49-F238E27FC236}">
                <a16:creationId xmlns:a16="http://schemas.microsoft.com/office/drawing/2014/main" id="{7B2AEE95-14BF-B946-2A42-BFCA01E83493}"/>
              </a:ext>
            </a:extLst>
          </p:cNvPr>
          <p:cNvSpPr txBox="1">
            <a:spLocks noGrp="1"/>
          </p:cNvSpPr>
          <p:nvPr>
            <p:ph idx="1"/>
          </p:nvPr>
        </p:nvSpPr>
        <p:spPr>
          <a:xfrm>
            <a:off x="838203" y="1825627"/>
            <a:ext cx="10952747" cy="4667253"/>
          </a:xfrm>
        </p:spPr>
        <p:txBody>
          <a:bodyPr/>
          <a:lstStyle/>
          <a:p>
            <a:pPr marL="0" lvl="0" indent="0">
              <a:lnSpc>
                <a:spcPct val="70000"/>
              </a:lnSpc>
              <a:buNone/>
            </a:pPr>
            <a:r>
              <a:rPr lang="en-US" sz="1800">
                <a:latin typeface="Times New Roman" pitchFamily="18"/>
                <a:cs typeface="Times New Roman" pitchFamily="18"/>
              </a:rPr>
              <a:t>Texas law and applicable health-care standards establish immunization requirements for students participating in health-related courses involving patient contact. Texas law also provides exemptions from certain immunization requirements for medical contraindications, reasons of conscience, including religious belief, and active-duty military service. Students seeking a statutory exemption must submit the documentation required by Texas law and Tarrant County College (TCC) student onboarding procedures. </a:t>
            </a:r>
          </a:p>
          <a:p>
            <a:pPr marL="0" lvl="0" indent="0">
              <a:lnSpc>
                <a:spcPct val="70000"/>
              </a:lnSpc>
              <a:buNone/>
            </a:pPr>
            <a:r>
              <a:rPr lang="en-US" sz="1800">
                <a:latin typeface="Times New Roman" pitchFamily="18"/>
                <a:cs typeface="Times New Roman" pitchFamily="18"/>
              </a:rPr>
              <a:t>Requesting a Statutory Exemption</a:t>
            </a:r>
          </a:p>
          <a:p>
            <a:pPr lvl="0">
              <a:lnSpc>
                <a:spcPct val="70000"/>
              </a:lnSpc>
            </a:pPr>
            <a:r>
              <a:rPr lang="en-US" sz="1800">
                <a:latin typeface="Times New Roman" pitchFamily="18"/>
                <a:cs typeface="Times New Roman" pitchFamily="18"/>
              </a:rPr>
              <a:t>Under Texas law and </a:t>
            </a:r>
            <a:r>
              <a:rPr lang="en-US" sz="1800">
                <a:latin typeface="Times New Roman" pitchFamily="18"/>
                <a:cs typeface="Times New Roman" pitchFamily="18"/>
                <a:hlinkClick r:id="rId2" tooltip="https://www.dshs.texas.gov/immunizations/school/exemptions"/>
              </a:rPr>
              <a:t>Texas Department of State Health Services (DSHS)</a:t>
            </a:r>
            <a:r>
              <a:rPr lang="en-US" sz="1800">
                <a:latin typeface="Times New Roman" pitchFamily="18"/>
                <a:cs typeface="Times New Roman" pitchFamily="18"/>
              </a:rPr>
              <a:t> (</a:t>
            </a:r>
            <a:r>
              <a:rPr lang="en-US" sz="1800" i="1">
                <a:latin typeface="Times New Roman" pitchFamily="18"/>
                <a:cs typeface="Times New Roman" pitchFamily="18"/>
              </a:rPr>
              <a:t>opens in a new tab</a:t>
            </a:r>
            <a:r>
              <a:rPr lang="en-US" sz="1800">
                <a:latin typeface="Times New Roman" pitchFamily="18"/>
                <a:cs typeface="Times New Roman" pitchFamily="18"/>
              </a:rPr>
              <a:t>) regulations, you may request an exemption from required immunizations for:</a:t>
            </a:r>
          </a:p>
          <a:p>
            <a:pPr lvl="0">
              <a:lnSpc>
                <a:spcPct val="70000"/>
              </a:lnSpc>
            </a:pPr>
            <a:r>
              <a:rPr lang="en-US" sz="1800">
                <a:latin typeface="Times New Roman" pitchFamily="18"/>
                <a:cs typeface="Times New Roman" pitchFamily="18"/>
              </a:rPr>
              <a:t>Reasons of conscience, including recognized religious beliefs</a:t>
            </a:r>
          </a:p>
          <a:p>
            <a:pPr lvl="0">
              <a:lnSpc>
                <a:spcPct val="70000"/>
              </a:lnSpc>
            </a:pPr>
            <a:r>
              <a:rPr lang="en-US" sz="1800">
                <a:latin typeface="Times New Roman" pitchFamily="18"/>
                <a:cs typeface="Times New Roman" pitchFamily="18"/>
              </a:rPr>
              <a:t>Medical contraindications (supported by licensed physician documentation)</a:t>
            </a:r>
          </a:p>
          <a:p>
            <a:pPr lvl="0">
              <a:lnSpc>
                <a:spcPct val="70000"/>
              </a:lnSpc>
            </a:pPr>
            <a:r>
              <a:rPr lang="en-US" sz="1800">
                <a:latin typeface="Times New Roman" pitchFamily="18"/>
                <a:cs typeface="Times New Roman" pitchFamily="18"/>
              </a:rPr>
              <a:t>Active-duty service in the U.S. military</a:t>
            </a:r>
          </a:p>
          <a:p>
            <a:pPr marL="0" lvl="0" indent="0">
              <a:lnSpc>
                <a:spcPct val="70000"/>
              </a:lnSpc>
              <a:buNone/>
            </a:pPr>
            <a:r>
              <a:rPr lang="en-US" sz="1800">
                <a:latin typeface="Times New Roman" pitchFamily="18"/>
                <a:cs typeface="Times New Roman" pitchFamily="18"/>
              </a:rPr>
              <a:t>Submitting an exemption request does not disqualify you from applying to or being considered for admission to a TCC Health Sciences program. Students seeking an exemption must submit required documentation following official TCC student onboarding procedures prior to established clinical placement deadlines.</a:t>
            </a:r>
          </a:p>
          <a:p>
            <a:pPr marL="0" lvl="0" indent="0">
              <a:lnSpc>
                <a:spcPct val="70000"/>
              </a:lnSpc>
              <a:buNone/>
            </a:pPr>
            <a:r>
              <a:rPr lang="en-US" sz="1800">
                <a:latin typeface="Times New Roman" pitchFamily="18"/>
                <a:cs typeface="Times New Roman" pitchFamily="18"/>
              </a:rPr>
              <a:t>Important Information Regarding Clinical Site Placement</a:t>
            </a:r>
          </a:p>
          <a:p>
            <a:pPr lvl="0">
              <a:lnSpc>
                <a:spcPct val="70000"/>
              </a:lnSpc>
            </a:pPr>
            <a:r>
              <a:rPr lang="en-US" sz="1800">
                <a:latin typeface="Times New Roman" pitchFamily="18"/>
                <a:cs typeface="Times New Roman" pitchFamily="18"/>
              </a:rPr>
              <a:t>While TCC honors statutory exemptions under Texas law, hands-on clinical education takes place at external hospitals, clinics, and partner health-care facilities:</a:t>
            </a:r>
          </a:p>
          <a:p>
            <a:pPr marL="0" lvl="0" indent="0">
              <a:lnSpc>
                <a:spcPct val="70000"/>
              </a:lnSpc>
              <a:buNone/>
            </a:pPr>
            <a:endParaRPr lang="en-US" sz="1300">
              <a:latin typeface="Times New Roman" pitchFamily="18"/>
              <a:cs typeface="Times New Roman" pitchFamily="1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19296-D1A2-0476-5E7C-0E8CFE8A80C7}"/>
              </a:ext>
            </a:extLst>
          </p:cNvPr>
          <p:cNvSpPr txBox="1">
            <a:spLocks noGrp="1"/>
          </p:cNvSpPr>
          <p:nvPr>
            <p:ph type="title"/>
          </p:nvPr>
        </p:nvSpPr>
        <p:spPr>
          <a:xfrm>
            <a:off x="838203" y="365129"/>
            <a:ext cx="10515600" cy="1082677"/>
          </a:xfrm>
        </p:spPr>
        <p:txBody>
          <a:bodyPr/>
          <a:lstStyle/>
          <a:p>
            <a:pPr lvl="0"/>
            <a:r>
              <a:rPr lang="en-US" sz="4000">
                <a:latin typeface="Times New Roman" pitchFamily="18"/>
                <a:cs typeface="Times New Roman" pitchFamily="18"/>
              </a:rPr>
              <a:t>Eligibility Continued </a:t>
            </a:r>
          </a:p>
        </p:txBody>
      </p:sp>
      <p:sp>
        <p:nvSpPr>
          <p:cNvPr id="3" name="Content Placeholder 2">
            <a:extLst>
              <a:ext uri="{FF2B5EF4-FFF2-40B4-BE49-F238E27FC236}">
                <a16:creationId xmlns:a16="http://schemas.microsoft.com/office/drawing/2014/main" id="{982C5BE3-F29A-6780-107C-93D9C3BEC104}"/>
              </a:ext>
            </a:extLst>
          </p:cNvPr>
          <p:cNvSpPr txBox="1">
            <a:spLocks noGrp="1"/>
          </p:cNvSpPr>
          <p:nvPr>
            <p:ph idx="1"/>
          </p:nvPr>
        </p:nvSpPr>
        <p:spPr>
          <a:xfrm>
            <a:off x="716276" y="2229855"/>
            <a:ext cx="10515600" cy="3744230"/>
          </a:xfrm>
        </p:spPr>
        <p:txBody>
          <a:bodyPr/>
          <a:lstStyle/>
          <a:p>
            <a:pPr lvl="0">
              <a:lnSpc>
                <a:spcPct val="80000"/>
              </a:lnSpc>
            </a:pPr>
            <a:r>
              <a:rPr lang="en-US" sz="1800">
                <a:latin typeface="Times New Roman" pitchFamily="18"/>
                <a:cs typeface="Times New Roman" pitchFamily="18"/>
              </a:rPr>
              <a:t>Clinical facility or other third-party clinical partner rules: External clinical affiliates establish and enforce their own independent health and safety requirements (including specific vaccination mandates such as Measles, Mumps, Rubella (MMR), Varicella (Chickenpox), Hepatitis A, Hepatitis B, Tetanus, Diphtheria &amp; Pertussis (TDaP), flu, or COVID-19).</a:t>
            </a:r>
          </a:p>
          <a:p>
            <a:pPr lvl="0">
              <a:lnSpc>
                <a:spcPct val="80000"/>
              </a:lnSpc>
            </a:pPr>
            <a:r>
              <a:rPr lang="en-US" sz="1800">
                <a:latin typeface="Times New Roman" pitchFamily="18"/>
                <a:cs typeface="Times New Roman" pitchFamily="18"/>
              </a:rPr>
              <a:t>No College Guarantee: TCC cannot require an external partner facility to accept a student who has received an immunization exemption. The clinical facility makes the final determination regarding site access.</a:t>
            </a:r>
          </a:p>
          <a:p>
            <a:pPr lvl="0">
              <a:lnSpc>
                <a:spcPct val="80000"/>
              </a:lnSpc>
            </a:pPr>
            <a:r>
              <a:rPr lang="en-US" sz="1800">
                <a:latin typeface="Times New Roman" pitchFamily="18"/>
                <a:cs typeface="Times New Roman" pitchFamily="18"/>
              </a:rPr>
              <a:t>Impact on Program Completion: Successfully completing all mandatory clinical rotation hours and competencies is required to earn your degree or certificate. If a clinical partner declines an exemption and an alternate placement cannot be secured, you may face progression delays or be unable to complete the program</a:t>
            </a:r>
          </a:p>
          <a:p>
            <a:pPr marL="0" lvl="0" indent="0">
              <a:lnSpc>
                <a:spcPct val="80000"/>
              </a:lnSpc>
              <a:buNone/>
            </a:pPr>
            <a:endParaRPr lang="en-US" sz="2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02263-079A-58AF-B2D0-C4845AD377C9}"/>
              </a:ext>
            </a:extLst>
          </p:cNvPr>
          <p:cNvSpPr txBox="1">
            <a:spLocks noGrp="1"/>
          </p:cNvSpPr>
          <p:nvPr>
            <p:ph type="title"/>
          </p:nvPr>
        </p:nvSpPr>
        <p:spPr>
          <a:xfrm>
            <a:off x="838203" y="365129"/>
            <a:ext cx="10515600" cy="773865"/>
          </a:xfrm>
        </p:spPr>
        <p:txBody>
          <a:bodyPr/>
          <a:lstStyle/>
          <a:p>
            <a:pPr lvl="0"/>
            <a:r>
              <a:rPr lang="en-US" sz="4000">
                <a:latin typeface="Times New Roman" pitchFamily="18"/>
                <a:cs typeface="Times New Roman" pitchFamily="18"/>
              </a:rPr>
              <a:t>Requirements</a:t>
            </a:r>
          </a:p>
        </p:txBody>
      </p:sp>
      <p:sp>
        <p:nvSpPr>
          <p:cNvPr id="3" name="Content Placeholder 2">
            <a:extLst>
              <a:ext uri="{FF2B5EF4-FFF2-40B4-BE49-F238E27FC236}">
                <a16:creationId xmlns:a16="http://schemas.microsoft.com/office/drawing/2014/main" id="{926A6337-D013-CAAC-A0D4-25FC7B662714}"/>
              </a:ext>
            </a:extLst>
          </p:cNvPr>
          <p:cNvSpPr txBox="1">
            <a:spLocks noGrp="1"/>
          </p:cNvSpPr>
          <p:nvPr>
            <p:ph idx="1"/>
          </p:nvPr>
        </p:nvSpPr>
        <p:spPr>
          <a:xfrm>
            <a:off x="838203" y="1408176"/>
            <a:ext cx="10515600" cy="4431145"/>
          </a:xfrm>
        </p:spPr>
        <p:txBody>
          <a:bodyPr>
            <a:noAutofit/>
          </a:bodyPr>
          <a:lstStyle/>
          <a:p>
            <a:pPr lvl="0"/>
            <a:r>
              <a:rPr lang="en-US" sz="1800">
                <a:latin typeface="Times New Roman" pitchFamily="18"/>
                <a:cs typeface="Times New Roman" pitchFamily="18"/>
              </a:rPr>
              <a:t>Once accepted into the program, you will be required to complete a drug screen, keep CPR current (American Heart Association certified BLS for Healthcare providers), and a criminal background check. If you have any criminal charges, you need to email me to discuss what you must do in order to find out whether or not you can apply for the program. Felony’s, assault, Domestic Violence and Drug Charges automatically bar you from eligibility. You will also need to renew your TB annually and Flu seasonally. </a:t>
            </a:r>
          </a:p>
          <a:p>
            <a:pPr lvl="0"/>
            <a:r>
              <a:rPr lang="en-US" sz="1800">
                <a:latin typeface="Times New Roman" pitchFamily="18"/>
                <a:cs typeface="Times New Roman" pitchFamily="18"/>
              </a:rPr>
              <a:t>House Bill 1508 which took effect in September 2017 requires that all o our students are notified that criminal offense convictions that occur while enrolled in our programs will affect their ability to apply for an occupational license.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0686F-1BD6-5E0B-6434-EE167FF44149}"/>
              </a:ext>
            </a:extLst>
          </p:cNvPr>
          <p:cNvSpPr txBox="1">
            <a:spLocks noGrp="1"/>
          </p:cNvSpPr>
          <p:nvPr>
            <p:ph type="title"/>
          </p:nvPr>
        </p:nvSpPr>
        <p:spPr>
          <a:xfrm>
            <a:off x="838203" y="365129"/>
            <a:ext cx="10515600" cy="747393"/>
          </a:xfrm>
        </p:spPr>
        <p:txBody>
          <a:bodyPr/>
          <a:lstStyle/>
          <a:p>
            <a:pPr lvl="0"/>
            <a:r>
              <a:rPr lang="en-US" sz="4000">
                <a:latin typeface="Times New Roman" pitchFamily="18"/>
                <a:cs typeface="Times New Roman" pitchFamily="18"/>
              </a:rPr>
              <a:t>Length of Program &amp; Schedule</a:t>
            </a:r>
          </a:p>
        </p:txBody>
      </p:sp>
      <p:sp>
        <p:nvSpPr>
          <p:cNvPr id="3" name="Content Placeholder 2">
            <a:extLst>
              <a:ext uri="{FF2B5EF4-FFF2-40B4-BE49-F238E27FC236}">
                <a16:creationId xmlns:a16="http://schemas.microsoft.com/office/drawing/2014/main" id="{9D3AFD8B-5997-B7E3-0525-69DE391A168A}"/>
              </a:ext>
            </a:extLst>
          </p:cNvPr>
          <p:cNvSpPr txBox="1">
            <a:spLocks noGrp="1"/>
          </p:cNvSpPr>
          <p:nvPr>
            <p:ph idx="1"/>
          </p:nvPr>
        </p:nvSpPr>
        <p:spPr>
          <a:xfrm>
            <a:off x="838203" y="1481328"/>
            <a:ext cx="10515600" cy="4695636"/>
          </a:xfrm>
        </p:spPr>
        <p:txBody>
          <a:bodyPr/>
          <a:lstStyle/>
          <a:p>
            <a:pPr marL="0" lvl="0" indent="0">
              <a:lnSpc>
                <a:spcPct val="80000"/>
              </a:lnSpc>
              <a:buNone/>
            </a:pPr>
            <a:r>
              <a:rPr lang="en-US" sz="1800">
                <a:latin typeface="Times New Roman" pitchFamily="18"/>
                <a:cs typeface="Times New Roman" pitchFamily="18"/>
              </a:rPr>
              <a:t>The program is two semesters long. </a:t>
            </a:r>
          </a:p>
          <a:p>
            <a:pPr lvl="0">
              <a:lnSpc>
                <a:spcPct val="80000"/>
              </a:lnSpc>
            </a:pPr>
            <a:r>
              <a:rPr lang="en-US" sz="1800">
                <a:latin typeface="Times New Roman" pitchFamily="18"/>
                <a:cs typeface="Times New Roman" pitchFamily="18"/>
              </a:rPr>
              <a:t>In the first semester, students take blended lecture and labs. This means they are both online and in person. Tentatively, class meets Tuesdays and Thursdays between 10:40 am and 2:10pm. </a:t>
            </a:r>
          </a:p>
          <a:p>
            <a:pPr marL="0" lvl="0" indent="0" algn="ctr">
              <a:lnSpc>
                <a:spcPct val="80000"/>
              </a:lnSpc>
              <a:buNone/>
            </a:pPr>
            <a:r>
              <a:rPr lang="en-US" sz="1800">
                <a:latin typeface="Times New Roman" pitchFamily="18"/>
                <a:cs typeface="Times New Roman" pitchFamily="18"/>
              </a:rPr>
              <a:t>1</a:t>
            </a:r>
            <a:r>
              <a:rPr lang="en-US" sz="1800" baseline="30000">
                <a:latin typeface="Times New Roman" pitchFamily="18"/>
                <a:cs typeface="Times New Roman" pitchFamily="18"/>
              </a:rPr>
              <a:t>st</a:t>
            </a:r>
            <a:r>
              <a:rPr lang="en-US" sz="1800">
                <a:latin typeface="Times New Roman" pitchFamily="18"/>
                <a:cs typeface="Times New Roman" pitchFamily="18"/>
              </a:rPr>
              <a:t> Semester</a:t>
            </a:r>
          </a:p>
          <a:p>
            <a:pPr lvl="0" algn="ctr">
              <a:lnSpc>
                <a:spcPct val="80000"/>
              </a:lnSpc>
            </a:pPr>
            <a:r>
              <a:rPr lang="en-US" sz="1800">
                <a:latin typeface="Times New Roman" pitchFamily="18"/>
                <a:cs typeface="Times New Roman" pitchFamily="18"/>
              </a:rPr>
              <a:t>HPRS 1470 Central Sterile Processing 1</a:t>
            </a:r>
          </a:p>
          <a:p>
            <a:pPr lvl="0" algn="ctr">
              <a:lnSpc>
                <a:spcPct val="80000"/>
              </a:lnSpc>
            </a:pPr>
            <a:r>
              <a:rPr lang="en-US" sz="1800">
                <a:latin typeface="Times New Roman" pitchFamily="18"/>
                <a:cs typeface="Times New Roman" pitchFamily="18"/>
              </a:rPr>
              <a:t>HPRS 1370 Central Sterile Processing 2</a:t>
            </a:r>
          </a:p>
          <a:p>
            <a:pPr lvl="0" algn="ctr">
              <a:lnSpc>
                <a:spcPct val="80000"/>
              </a:lnSpc>
            </a:pPr>
            <a:r>
              <a:rPr lang="en-US" sz="1800">
                <a:latin typeface="Times New Roman" pitchFamily="18"/>
                <a:cs typeface="Times New Roman" pitchFamily="18"/>
              </a:rPr>
              <a:t>HPRS 1471 Central Sterile Processing 3</a:t>
            </a:r>
          </a:p>
          <a:p>
            <a:pPr marL="0" lvl="0" indent="0">
              <a:lnSpc>
                <a:spcPct val="80000"/>
              </a:lnSpc>
              <a:buNone/>
            </a:pPr>
            <a:endParaRPr lang="en-US" sz="1800">
              <a:latin typeface="Times New Roman" pitchFamily="18"/>
              <a:cs typeface="Times New Roman" pitchFamily="18"/>
            </a:endParaRPr>
          </a:p>
          <a:p>
            <a:pPr lvl="0">
              <a:lnSpc>
                <a:spcPct val="80000"/>
              </a:lnSpc>
            </a:pPr>
            <a:r>
              <a:rPr lang="en-US" sz="1800">
                <a:latin typeface="Times New Roman" pitchFamily="18"/>
                <a:cs typeface="Times New Roman" pitchFamily="18"/>
              </a:rPr>
              <a:t>The second-semester students go to clinical. The clinical schedule is Monday and Wednesday from 7:00 am to 3:00 pm </a:t>
            </a:r>
          </a:p>
          <a:p>
            <a:pPr marL="0" lvl="0" indent="0" algn="ctr">
              <a:lnSpc>
                <a:spcPct val="80000"/>
              </a:lnSpc>
              <a:buNone/>
            </a:pPr>
            <a:r>
              <a:rPr lang="en-US" sz="1800">
                <a:latin typeface="Times New Roman" pitchFamily="18"/>
                <a:cs typeface="Times New Roman" pitchFamily="18"/>
              </a:rPr>
              <a:t>2</a:t>
            </a:r>
            <a:r>
              <a:rPr lang="en-US" sz="1800" baseline="30000">
                <a:latin typeface="Times New Roman" pitchFamily="18"/>
                <a:cs typeface="Times New Roman" pitchFamily="18"/>
              </a:rPr>
              <a:t>nd</a:t>
            </a:r>
            <a:r>
              <a:rPr lang="en-US" sz="1800">
                <a:latin typeface="Times New Roman" pitchFamily="18"/>
                <a:cs typeface="Times New Roman" pitchFamily="18"/>
              </a:rPr>
              <a:t> Semester</a:t>
            </a:r>
          </a:p>
          <a:p>
            <a:pPr marL="0" lvl="0" indent="0" algn="ctr">
              <a:lnSpc>
                <a:spcPct val="80000"/>
              </a:lnSpc>
              <a:buNone/>
            </a:pPr>
            <a:r>
              <a:rPr lang="en-US" sz="1800">
                <a:latin typeface="Times New Roman" pitchFamily="18"/>
                <a:cs typeface="Times New Roman" pitchFamily="18"/>
              </a:rPr>
              <a:t>HPRS 1561 Clinical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6E69C-FEBC-D0EB-BB77-05D3E83426C5}"/>
              </a:ext>
            </a:extLst>
          </p:cNvPr>
          <p:cNvSpPr txBox="1">
            <a:spLocks noGrp="1"/>
          </p:cNvSpPr>
          <p:nvPr>
            <p:ph type="title"/>
          </p:nvPr>
        </p:nvSpPr>
        <p:spPr>
          <a:xfrm>
            <a:off x="838203" y="365129"/>
            <a:ext cx="10515600" cy="1265557"/>
          </a:xfrm>
        </p:spPr>
        <p:txBody>
          <a:bodyPr/>
          <a:lstStyle/>
          <a:p>
            <a:pPr lvl="0"/>
            <a:r>
              <a:rPr lang="en-US" sz="4000">
                <a:latin typeface="Times New Roman" pitchFamily="18"/>
                <a:cs typeface="Times New Roman" pitchFamily="18"/>
              </a:rPr>
              <a:t>Application Period</a:t>
            </a:r>
          </a:p>
        </p:txBody>
      </p:sp>
      <p:sp>
        <p:nvSpPr>
          <p:cNvPr id="3" name="Content Placeholder 2">
            <a:extLst>
              <a:ext uri="{FF2B5EF4-FFF2-40B4-BE49-F238E27FC236}">
                <a16:creationId xmlns:a16="http://schemas.microsoft.com/office/drawing/2014/main" id="{ACFACA81-1FE8-318C-03C7-66CBA00066C4}"/>
              </a:ext>
            </a:extLst>
          </p:cNvPr>
          <p:cNvSpPr txBox="1">
            <a:spLocks noGrp="1"/>
          </p:cNvSpPr>
          <p:nvPr>
            <p:ph idx="1"/>
          </p:nvPr>
        </p:nvSpPr>
        <p:spPr>
          <a:xfrm>
            <a:off x="838203" y="2440003"/>
            <a:ext cx="10515600" cy="2998271"/>
          </a:xfrm>
        </p:spPr>
        <p:txBody>
          <a:bodyPr anchorCtr="1"/>
          <a:lstStyle/>
          <a:p>
            <a:pPr marL="0" lvl="0" indent="0" algn="ctr">
              <a:buNone/>
            </a:pPr>
            <a:endParaRPr lang="en-US" sz="1800">
              <a:latin typeface="Times New Roman" pitchFamily="18"/>
              <a:cs typeface="Times New Roman" pitchFamily="18"/>
            </a:endParaRPr>
          </a:p>
          <a:p>
            <a:pPr marL="0" lvl="0" indent="0" algn="ctr">
              <a:buNone/>
            </a:pPr>
            <a:r>
              <a:rPr lang="en-US" sz="1800" b="1">
                <a:latin typeface="Times New Roman" pitchFamily="18"/>
                <a:cs typeface="Times New Roman" pitchFamily="18"/>
              </a:rPr>
              <a:t>For Fall Admission:</a:t>
            </a:r>
          </a:p>
          <a:p>
            <a:pPr marL="0" lvl="0" indent="0" algn="ctr">
              <a:buNone/>
            </a:pPr>
            <a:r>
              <a:rPr lang="en-US" sz="1800">
                <a:latin typeface="Times New Roman" pitchFamily="18"/>
                <a:cs typeface="Times New Roman" pitchFamily="18"/>
              </a:rPr>
              <a:t>Application Period: March 1</a:t>
            </a:r>
            <a:r>
              <a:rPr lang="en-US" sz="1800" baseline="30000">
                <a:latin typeface="Times New Roman" pitchFamily="18"/>
                <a:cs typeface="Times New Roman" pitchFamily="18"/>
              </a:rPr>
              <a:t>st</a:t>
            </a:r>
            <a:r>
              <a:rPr lang="en-US" sz="1800">
                <a:latin typeface="Times New Roman" pitchFamily="18"/>
                <a:cs typeface="Times New Roman" pitchFamily="18"/>
              </a:rPr>
              <a:t> to April 1</a:t>
            </a:r>
            <a:r>
              <a:rPr lang="en-US" sz="1800" baseline="30000">
                <a:latin typeface="Times New Roman" pitchFamily="18"/>
                <a:cs typeface="Times New Roman" pitchFamily="18"/>
              </a:rPr>
              <a:t>st</a:t>
            </a:r>
            <a:r>
              <a:rPr lang="en-US" sz="1800">
                <a:latin typeface="Times New Roman" pitchFamily="18"/>
                <a:cs typeface="Times New Roman" pitchFamily="18"/>
              </a:rPr>
              <a:t> </a:t>
            </a:r>
          </a:p>
          <a:p>
            <a:pPr marL="0" lvl="0" indent="0" algn="ctr">
              <a:buNone/>
            </a:pPr>
            <a:endParaRPr lang="en-US" sz="1800">
              <a:latin typeface="Times New Roman" pitchFamily="18"/>
              <a:cs typeface="Times New Roman" pitchFamily="18"/>
            </a:endParaRPr>
          </a:p>
          <a:p>
            <a:pPr marL="0" lvl="0" indent="0" algn="ctr">
              <a:buNone/>
            </a:pPr>
            <a:r>
              <a:rPr lang="en-US" sz="1800" b="1">
                <a:latin typeface="Times New Roman" pitchFamily="18"/>
                <a:cs typeface="Times New Roman" pitchFamily="18"/>
              </a:rPr>
              <a:t>For Spring Admission:</a:t>
            </a:r>
          </a:p>
          <a:p>
            <a:pPr marL="0" lvl="0" indent="0" algn="ctr">
              <a:buNone/>
            </a:pPr>
            <a:r>
              <a:rPr lang="en-US" sz="1800">
                <a:latin typeface="Times New Roman" pitchFamily="18"/>
                <a:cs typeface="Times New Roman" pitchFamily="18"/>
              </a:rPr>
              <a:t>Application Period: October 1</a:t>
            </a:r>
            <a:r>
              <a:rPr lang="en-US" sz="1800" baseline="30000">
                <a:latin typeface="Times New Roman" pitchFamily="18"/>
                <a:cs typeface="Times New Roman" pitchFamily="18"/>
              </a:rPr>
              <a:t>st</a:t>
            </a:r>
            <a:r>
              <a:rPr lang="en-US" sz="1800">
                <a:latin typeface="Times New Roman" pitchFamily="18"/>
                <a:cs typeface="Times New Roman" pitchFamily="18"/>
              </a:rPr>
              <a:t> to November 1</a:t>
            </a:r>
            <a:r>
              <a:rPr lang="en-US" sz="1800" baseline="30000">
                <a:latin typeface="Times New Roman" pitchFamily="18"/>
                <a:cs typeface="Times New Roman" pitchFamily="18"/>
              </a:rPr>
              <a:t>st</a:t>
            </a:r>
            <a:r>
              <a:rPr lang="en-US" sz="1800">
                <a:latin typeface="Times New Roman" pitchFamily="18"/>
                <a:cs typeface="Times New Roman" pitchFamily="18"/>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29635-B1A0-2855-0175-9ADB433551F4}"/>
              </a:ext>
            </a:extLst>
          </p:cNvPr>
          <p:cNvSpPr txBox="1">
            <a:spLocks noGrp="1"/>
          </p:cNvSpPr>
          <p:nvPr>
            <p:ph type="title"/>
          </p:nvPr>
        </p:nvSpPr>
        <p:spPr>
          <a:xfrm>
            <a:off x="838203" y="365129"/>
            <a:ext cx="10515600" cy="1111553"/>
          </a:xfrm>
        </p:spPr>
        <p:txBody>
          <a:bodyPr/>
          <a:lstStyle/>
          <a:p>
            <a:pPr lvl="0"/>
            <a:r>
              <a:rPr lang="en-US" sz="4000">
                <a:latin typeface="Times New Roman" pitchFamily="18"/>
                <a:cs typeface="Times New Roman" pitchFamily="18"/>
              </a:rPr>
              <a:t>Seats</a:t>
            </a:r>
          </a:p>
        </p:txBody>
      </p:sp>
      <p:sp>
        <p:nvSpPr>
          <p:cNvPr id="3" name="Content Placeholder 2">
            <a:extLst>
              <a:ext uri="{FF2B5EF4-FFF2-40B4-BE49-F238E27FC236}">
                <a16:creationId xmlns:a16="http://schemas.microsoft.com/office/drawing/2014/main" id="{40FA6E29-3C9D-BFC2-995A-AEC6EA363A7B}"/>
              </a:ext>
            </a:extLst>
          </p:cNvPr>
          <p:cNvSpPr txBox="1">
            <a:spLocks noGrp="1"/>
          </p:cNvSpPr>
          <p:nvPr>
            <p:ph idx="1"/>
          </p:nvPr>
        </p:nvSpPr>
        <p:spPr>
          <a:xfrm>
            <a:off x="838203" y="2333320"/>
            <a:ext cx="10515600" cy="3047996"/>
          </a:xfrm>
        </p:spPr>
        <p:txBody>
          <a:bodyPr anchorCtr="1"/>
          <a:lstStyle/>
          <a:p>
            <a:pPr marL="0" lvl="0" indent="0" algn="ctr">
              <a:buNone/>
            </a:pPr>
            <a:r>
              <a:rPr lang="en-US" sz="1800">
                <a:latin typeface="Times New Roman" pitchFamily="18"/>
                <a:cs typeface="Times New Roman" pitchFamily="18"/>
              </a:rPr>
              <a:t>The Central Sterile Processing Program runs two cohorts a year. The number of applicants we accept each semester is based on clinical availability.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32167-3936-96FA-20A4-985276A4C571}"/>
              </a:ext>
            </a:extLst>
          </p:cNvPr>
          <p:cNvSpPr txBox="1">
            <a:spLocks noGrp="1"/>
          </p:cNvSpPr>
          <p:nvPr>
            <p:ph type="title"/>
          </p:nvPr>
        </p:nvSpPr>
        <p:spPr/>
        <p:txBody>
          <a:bodyPr/>
          <a:lstStyle/>
          <a:p>
            <a:pPr lvl="0"/>
            <a:r>
              <a:rPr lang="en-US" sz="4000">
                <a:latin typeface="Times New Roman" pitchFamily="18"/>
                <a:cs typeface="Times New Roman" pitchFamily="18"/>
              </a:rPr>
              <a:t>Cost </a:t>
            </a:r>
          </a:p>
        </p:txBody>
      </p:sp>
      <p:sp>
        <p:nvSpPr>
          <p:cNvPr id="3" name="Content Placeholder 2">
            <a:extLst>
              <a:ext uri="{FF2B5EF4-FFF2-40B4-BE49-F238E27FC236}">
                <a16:creationId xmlns:a16="http://schemas.microsoft.com/office/drawing/2014/main" id="{79FB640F-9E37-9774-0C45-98B3B07887A9}"/>
              </a:ext>
            </a:extLst>
          </p:cNvPr>
          <p:cNvSpPr txBox="1">
            <a:spLocks noGrp="1"/>
          </p:cNvSpPr>
          <p:nvPr>
            <p:ph idx="1"/>
          </p:nvPr>
        </p:nvSpPr>
        <p:spPr>
          <a:xfrm>
            <a:off x="838203" y="2468880"/>
            <a:ext cx="10515600" cy="1920240"/>
          </a:xfrm>
        </p:spPr>
        <p:txBody>
          <a:bodyPr anchorCtr="1"/>
          <a:lstStyle/>
          <a:p>
            <a:pPr marL="0" lvl="0" indent="0" algn="ctr">
              <a:buNone/>
            </a:pPr>
            <a:endParaRPr lang="en-US" sz="1800">
              <a:latin typeface="Times New Roman" pitchFamily="18"/>
              <a:cs typeface="Times New Roman" pitchFamily="18"/>
            </a:endParaRPr>
          </a:p>
          <a:p>
            <a:pPr marL="0" lvl="0" indent="0" algn="ctr">
              <a:buNone/>
            </a:pPr>
            <a:r>
              <a:rPr lang="en-US" sz="1800">
                <a:latin typeface="Times New Roman" pitchFamily="18"/>
                <a:cs typeface="Times New Roman" pitchFamily="18"/>
              </a:rPr>
              <a:t>See </a:t>
            </a:r>
            <a:r>
              <a:rPr lang="en-US" sz="1800" b="1">
                <a:latin typeface="Times New Roman" pitchFamily="18"/>
                <a:cs typeface="Times New Roman" pitchFamily="18"/>
                <a:hlinkClick r:id="rId2"/>
              </a:rPr>
              <a:t>Earn a Central Sterile Processing Certificate</a:t>
            </a:r>
            <a:r>
              <a:rPr lang="en-US" sz="1800" b="1">
                <a:latin typeface="Times New Roman" pitchFamily="18"/>
                <a:cs typeface="Times New Roman" pitchFamily="18"/>
              </a:rPr>
              <a:t> </a:t>
            </a:r>
            <a:r>
              <a:rPr lang="en-US" sz="1800">
                <a:latin typeface="Times New Roman" pitchFamily="18"/>
                <a:cs typeface="Times New Roman" pitchFamily="18"/>
              </a:rPr>
              <a:t>for costs.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FBEB5-E398-7A9D-6F7C-F67D7735E0F8}"/>
              </a:ext>
            </a:extLst>
          </p:cNvPr>
          <p:cNvSpPr txBox="1">
            <a:spLocks noGrp="1"/>
          </p:cNvSpPr>
          <p:nvPr>
            <p:ph type="title"/>
          </p:nvPr>
        </p:nvSpPr>
        <p:spPr>
          <a:xfrm>
            <a:off x="838203" y="822329"/>
            <a:ext cx="10515600" cy="629482"/>
          </a:xfrm>
        </p:spPr>
        <p:txBody>
          <a:bodyPr>
            <a:noAutofit/>
          </a:bodyPr>
          <a:lstStyle/>
          <a:p>
            <a:pPr lvl="0"/>
            <a:r>
              <a:rPr lang="en-US" sz="4000">
                <a:latin typeface="Times New Roman" pitchFamily="18"/>
                <a:cs typeface="Times New Roman" pitchFamily="18"/>
              </a:rPr>
              <a:t>Contact Information</a:t>
            </a:r>
          </a:p>
        </p:txBody>
      </p:sp>
      <p:sp>
        <p:nvSpPr>
          <p:cNvPr id="3" name="Content Placeholder 2">
            <a:extLst>
              <a:ext uri="{FF2B5EF4-FFF2-40B4-BE49-F238E27FC236}">
                <a16:creationId xmlns:a16="http://schemas.microsoft.com/office/drawing/2014/main" id="{54C129BA-9D16-1CAB-7463-99AC372416AB}"/>
              </a:ext>
            </a:extLst>
          </p:cNvPr>
          <p:cNvSpPr txBox="1">
            <a:spLocks noGrp="1"/>
          </p:cNvSpPr>
          <p:nvPr>
            <p:ph idx="1"/>
          </p:nvPr>
        </p:nvSpPr>
        <p:spPr>
          <a:xfrm>
            <a:off x="838203" y="1825627"/>
            <a:ext cx="10515600" cy="4667253"/>
          </a:xfrm>
        </p:spPr>
        <p:txBody>
          <a:bodyPr/>
          <a:lstStyle/>
          <a:p>
            <a:pPr marL="0" lvl="0" indent="0">
              <a:lnSpc>
                <a:spcPct val="70000"/>
              </a:lnSpc>
              <a:buNone/>
            </a:pPr>
            <a:r>
              <a:rPr lang="en-US" sz="1800" b="1">
                <a:latin typeface="Times New Roman" pitchFamily="18"/>
                <a:cs typeface="Times New Roman" pitchFamily="18"/>
              </a:rPr>
              <a:t>Theresa Steele </a:t>
            </a:r>
          </a:p>
          <a:p>
            <a:pPr marL="0" lvl="0" indent="0">
              <a:lnSpc>
                <a:spcPct val="70000"/>
              </a:lnSpc>
              <a:buNone/>
            </a:pPr>
            <a:r>
              <a:rPr lang="en-US" sz="1800">
                <a:latin typeface="Times New Roman" pitchFamily="18"/>
                <a:cs typeface="Times New Roman" pitchFamily="18"/>
              </a:rPr>
              <a:t>Program Director </a:t>
            </a:r>
          </a:p>
          <a:p>
            <a:pPr marL="0" lvl="0" indent="0">
              <a:lnSpc>
                <a:spcPct val="70000"/>
              </a:lnSpc>
              <a:buNone/>
            </a:pPr>
            <a:r>
              <a:rPr lang="en-US" sz="1800">
                <a:latin typeface="Times New Roman" pitchFamily="18"/>
                <a:cs typeface="Times New Roman" pitchFamily="18"/>
              </a:rPr>
              <a:t>Email: </a:t>
            </a:r>
            <a:r>
              <a:rPr lang="en-US" sz="1800">
                <a:latin typeface="Times New Roman" pitchFamily="18"/>
                <a:cs typeface="Times New Roman" pitchFamily="18"/>
                <a:hlinkClick r:id="rId2"/>
              </a:rPr>
              <a:t>Theresa.steele@tccd.edu</a:t>
            </a:r>
            <a:endParaRPr lang="en-US" sz="1800">
              <a:latin typeface="Times New Roman" pitchFamily="18"/>
              <a:cs typeface="Times New Roman" pitchFamily="18"/>
            </a:endParaRPr>
          </a:p>
          <a:p>
            <a:pPr marL="0" lvl="0" indent="0">
              <a:lnSpc>
                <a:spcPct val="70000"/>
              </a:lnSpc>
              <a:buNone/>
            </a:pPr>
            <a:endParaRPr lang="en-US" sz="1800" b="1">
              <a:latin typeface="Times New Roman" pitchFamily="18"/>
              <a:cs typeface="Times New Roman" pitchFamily="18"/>
            </a:endParaRPr>
          </a:p>
          <a:p>
            <a:pPr marL="0" lvl="0" indent="0">
              <a:lnSpc>
                <a:spcPct val="70000"/>
              </a:lnSpc>
              <a:buNone/>
            </a:pPr>
            <a:r>
              <a:rPr lang="en-US" sz="1800" b="1">
                <a:latin typeface="Times New Roman" pitchFamily="18"/>
                <a:cs typeface="Times New Roman" pitchFamily="18"/>
              </a:rPr>
              <a:t>Shana Martin</a:t>
            </a:r>
          </a:p>
          <a:p>
            <a:pPr marL="0" lvl="0" indent="0">
              <a:lnSpc>
                <a:spcPct val="70000"/>
              </a:lnSpc>
              <a:buNone/>
            </a:pPr>
            <a:r>
              <a:rPr lang="en-US" sz="1800">
                <a:latin typeface="Times New Roman" pitchFamily="18"/>
                <a:cs typeface="Times New Roman" pitchFamily="18"/>
              </a:rPr>
              <a:t>Clinical Coordinator </a:t>
            </a:r>
          </a:p>
          <a:p>
            <a:pPr marL="0" lvl="0" indent="0">
              <a:lnSpc>
                <a:spcPct val="70000"/>
              </a:lnSpc>
              <a:buNone/>
            </a:pPr>
            <a:r>
              <a:rPr lang="en-US" sz="1800">
                <a:latin typeface="Times New Roman" pitchFamily="18"/>
                <a:cs typeface="Times New Roman" pitchFamily="18"/>
              </a:rPr>
              <a:t>Email: </a:t>
            </a:r>
            <a:r>
              <a:rPr lang="en-US" sz="1800">
                <a:latin typeface="Times New Roman" pitchFamily="18"/>
                <a:cs typeface="Times New Roman" pitchFamily="18"/>
                <a:hlinkClick r:id="rId3"/>
              </a:rPr>
              <a:t>Shana.martin@tccd.edu</a:t>
            </a:r>
            <a:r>
              <a:rPr lang="en-US" sz="1800">
                <a:latin typeface="Times New Roman" pitchFamily="18"/>
                <a:cs typeface="Times New Roman" pitchFamily="18"/>
              </a:rPr>
              <a:t> </a:t>
            </a:r>
          </a:p>
          <a:p>
            <a:pPr marL="0" lvl="0" indent="0">
              <a:lnSpc>
                <a:spcPct val="70000"/>
              </a:lnSpc>
              <a:buNone/>
            </a:pPr>
            <a:endParaRPr lang="en-US" sz="1800" b="1">
              <a:latin typeface="Times New Roman" pitchFamily="18"/>
              <a:cs typeface="Times New Roman" pitchFamily="18"/>
            </a:endParaRPr>
          </a:p>
          <a:p>
            <a:pPr marL="0" lvl="0" indent="0">
              <a:lnSpc>
                <a:spcPct val="70000"/>
              </a:lnSpc>
              <a:buNone/>
            </a:pPr>
            <a:r>
              <a:rPr lang="en-US" sz="1800" b="1">
                <a:latin typeface="Times New Roman" pitchFamily="18"/>
                <a:cs typeface="Times New Roman" pitchFamily="18"/>
              </a:rPr>
              <a:t>Health Care Professions</a:t>
            </a:r>
          </a:p>
          <a:p>
            <a:pPr marL="0" lvl="0" indent="0">
              <a:lnSpc>
                <a:spcPct val="70000"/>
              </a:lnSpc>
              <a:buNone/>
            </a:pPr>
            <a:r>
              <a:rPr lang="en-US" sz="1800" b="1">
                <a:latin typeface="Times New Roman" pitchFamily="18"/>
                <a:cs typeface="Times New Roman" pitchFamily="18"/>
              </a:rPr>
              <a:t>Advising Resource Hub </a:t>
            </a:r>
          </a:p>
          <a:p>
            <a:pPr marL="0" lvl="0" indent="0">
              <a:lnSpc>
                <a:spcPct val="70000"/>
              </a:lnSpc>
              <a:buNone/>
            </a:pPr>
            <a:r>
              <a:rPr lang="en-US" sz="1800" b="1">
                <a:latin typeface="Times New Roman" pitchFamily="18"/>
                <a:cs typeface="Times New Roman" pitchFamily="18"/>
              </a:rPr>
              <a:t>Kimberlyn Moore-Debrossard </a:t>
            </a:r>
          </a:p>
          <a:p>
            <a:pPr marL="0" lvl="0" indent="0">
              <a:lnSpc>
                <a:spcPct val="70000"/>
              </a:lnSpc>
              <a:buNone/>
            </a:pPr>
            <a:r>
              <a:rPr lang="en-US" sz="1800">
                <a:latin typeface="Times New Roman" pitchFamily="18"/>
                <a:cs typeface="Times New Roman" pitchFamily="18"/>
              </a:rPr>
              <a:t>Career Advisor </a:t>
            </a:r>
          </a:p>
          <a:p>
            <a:pPr marL="0" lvl="0" indent="0">
              <a:lnSpc>
                <a:spcPct val="70000"/>
              </a:lnSpc>
              <a:buNone/>
            </a:pPr>
            <a:r>
              <a:rPr lang="en-US" sz="1800">
                <a:latin typeface="Times New Roman" pitchFamily="18"/>
                <a:cs typeface="Times New Roman" pitchFamily="18"/>
              </a:rPr>
              <a:t>Call: 817-515-1484</a:t>
            </a:r>
          </a:p>
          <a:p>
            <a:pPr marL="0" lvl="0" indent="0">
              <a:lnSpc>
                <a:spcPct val="70000"/>
              </a:lnSpc>
              <a:buNone/>
            </a:pPr>
            <a:r>
              <a:rPr lang="en-US" sz="1800">
                <a:latin typeface="Times New Roman" pitchFamily="18"/>
                <a:cs typeface="Times New Roman" pitchFamily="18"/>
              </a:rPr>
              <a:t>Email: </a:t>
            </a:r>
            <a:r>
              <a:rPr lang="en-US" sz="1800">
                <a:latin typeface="Times New Roman" pitchFamily="18"/>
                <a:cs typeface="Times New Roman" pitchFamily="18"/>
                <a:hlinkClick r:id="rId4"/>
              </a:rPr>
              <a:t>TR.HealthCareAdvising@tccd.edu</a:t>
            </a:r>
            <a:endParaRPr lang="en-US" sz="1800">
              <a:latin typeface="Times New Roman" pitchFamily="18"/>
              <a:cs typeface="Times New Roman" pitchFamily="18"/>
            </a:endParaRPr>
          </a:p>
          <a:p>
            <a:pPr marL="0" lvl="0" indent="0">
              <a:lnSpc>
                <a:spcPct val="70000"/>
              </a:lnSpc>
              <a:buNone/>
            </a:pPr>
            <a:endParaRPr lang="en-US" sz="9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TotalTime>
  <Words>1020</Words>
  <Application>Microsoft Office PowerPoint</Application>
  <PresentationFormat>Widescreen</PresentationFormat>
  <Paragraphs>83</Paragraphs>
  <Slides>13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Times New Roman</vt:lpstr>
      <vt:lpstr>Office Theme</vt:lpstr>
      <vt:lpstr>Central Sterile Processing </vt:lpstr>
      <vt:lpstr>Agenda for Central Sterile Processing Information Session</vt:lpstr>
      <vt:lpstr>What is a Sterile Processing Tech?</vt:lpstr>
      <vt:lpstr>What is the future-outlook for Sterile Processing Technicians?</vt:lpstr>
      <vt:lpstr>Eligibility </vt:lpstr>
      <vt:lpstr>Eligibility Continued</vt:lpstr>
      <vt:lpstr>Eligibility Continued </vt:lpstr>
      <vt:lpstr>Requirements</vt:lpstr>
      <vt:lpstr>Length of Program &amp; Schedule</vt:lpstr>
      <vt:lpstr>Application Period</vt:lpstr>
      <vt:lpstr>Seats</vt:lpstr>
      <vt:lpstr>Cost </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Central Sterile Processing</dc:title>
  <dc:creator>CORTEZ, AMELIA</dc:creator>
  <cp:keywords>Remediated AV 10-2-2026</cp:keywords>
  <cp:lastModifiedBy>BUI, ANH</cp:lastModifiedBy>
  <cp:revision>5</cp:revision>
  <dcterms:created xsi:type="dcterms:W3CDTF">2026-10-01T14:57:23Z</dcterms:created>
  <dcterms:modified xsi:type="dcterms:W3CDTF">2026-10-02T15:12:30Z</dcterms:modified>
</cp:coreProperties>
</file>