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9" r:id="rId4"/>
    <p:sldMasterId id="2147483657" r:id="rId5"/>
  </p:sldMasterIdLst>
  <p:notesMasterIdLst>
    <p:notesMasterId r:id="rId22"/>
  </p:notesMasterIdLst>
  <p:sldIdLst>
    <p:sldId id="256" r:id="rId6"/>
    <p:sldId id="276" r:id="rId7"/>
    <p:sldId id="257" r:id="rId8"/>
    <p:sldId id="258" r:id="rId9"/>
    <p:sldId id="259" r:id="rId10"/>
    <p:sldId id="260" r:id="rId11"/>
    <p:sldId id="261" r:id="rId12"/>
    <p:sldId id="262" r:id="rId13"/>
    <p:sldId id="263" r:id="rId14"/>
    <p:sldId id="265" r:id="rId15"/>
    <p:sldId id="266" r:id="rId16"/>
    <p:sldId id="268" r:id="rId17"/>
    <p:sldId id="279" r:id="rId18"/>
    <p:sldId id="269" r:id="rId19"/>
    <p:sldId id="274"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woXM1pGiNf2JJOdkinfJw==" hashData="EOOPg1X8aY4QrwiWPDMQIBhlj5O3dEpSPDj25dwdvtHLhKwR0tYPadRvEb60ipE5aSSy9iCQtAywdoMIGAm7T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C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926E4-36B2-4A45-23F7-558285334017}" v="480" dt="2026-06-03T18:42:14.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p:restoredTop sz="94659"/>
  </p:normalViewPr>
  <p:slideViewPr>
    <p:cSldViewPr snapToGrid="0">
      <p:cViewPr varScale="1">
        <p:scale>
          <a:sx n="103" d="100"/>
          <a:sy n="103"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2EF7A-3382-45B2-BC55-BBE3ED0B3CC1}" type="datetimeFigureOut">
              <a:t>6/18/2026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0E29B-5178-4BE8-AF4C-39AC7680BBED}" type="slidenum">
              <a:t>‹#›</a:t>
            </a:fld>
            <a:endParaRPr lang="en-US"/>
          </a:p>
        </p:txBody>
      </p:sp>
    </p:spTree>
    <p:extLst>
      <p:ext uri="{BB962C8B-B14F-4D97-AF65-F5344CB8AC3E}">
        <p14:creationId xmlns:p14="http://schemas.microsoft.com/office/powerpoint/2010/main" val="209279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2f7c811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2f7c811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6/18/2026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047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527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6/18/2026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951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0400" y="1817500"/>
            <a:ext cx="6814400" cy="3222800"/>
          </a:xfrm>
          <a:prstGeom prst="rect">
            <a:avLst/>
          </a:prstGeom>
        </p:spPr>
        <p:txBody>
          <a:bodyPr spcFirstLastPara="1" wrap="square" lIns="0" tIns="0" rIns="0" bIns="0" anchor="ctr" anchorCtr="0">
            <a:noAutofit/>
          </a:bodyPr>
          <a:lstStyle>
            <a:lvl1pPr lvl="0" rtl="0">
              <a:spcBef>
                <a:spcPts val="0"/>
              </a:spcBef>
              <a:spcAft>
                <a:spcPts val="0"/>
              </a:spcAft>
              <a:buClr>
                <a:schemeClr val="lt2"/>
              </a:buClr>
              <a:buSzPts val="4800"/>
              <a:buNone/>
              <a:defRPr sz="6400">
                <a:solidFill>
                  <a:schemeClr val="lt2"/>
                </a:solidFill>
              </a:defRPr>
            </a:lvl1pPr>
            <a:lvl2pPr lvl="1" rtl="0">
              <a:spcBef>
                <a:spcPts val="0"/>
              </a:spcBef>
              <a:spcAft>
                <a:spcPts val="0"/>
              </a:spcAft>
              <a:buClr>
                <a:schemeClr val="lt2"/>
              </a:buClr>
              <a:buSzPts val="4800"/>
              <a:buNone/>
              <a:defRPr sz="6400">
                <a:solidFill>
                  <a:schemeClr val="lt2"/>
                </a:solidFill>
              </a:defRPr>
            </a:lvl2pPr>
            <a:lvl3pPr lvl="2" rtl="0">
              <a:spcBef>
                <a:spcPts val="0"/>
              </a:spcBef>
              <a:spcAft>
                <a:spcPts val="0"/>
              </a:spcAft>
              <a:buClr>
                <a:schemeClr val="lt2"/>
              </a:buClr>
              <a:buSzPts val="4800"/>
              <a:buNone/>
              <a:defRPr sz="6400">
                <a:solidFill>
                  <a:schemeClr val="lt2"/>
                </a:solidFill>
              </a:defRPr>
            </a:lvl3pPr>
            <a:lvl4pPr lvl="3" rtl="0">
              <a:spcBef>
                <a:spcPts val="0"/>
              </a:spcBef>
              <a:spcAft>
                <a:spcPts val="0"/>
              </a:spcAft>
              <a:buClr>
                <a:schemeClr val="lt2"/>
              </a:buClr>
              <a:buSzPts val="4800"/>
              <a:buNone/>
              <a:defRPr sz="6400">
                <a:solidFill>
                  <a:schemeClr val="lt2"/>
                </a:solidFill>
              </a:defRPr>
            </a:lvl4pPr>
            <a:lvl5pPr lvl="4" rtl="0">
              <a:spcBef>
                <a:spcPts val="0"/>
              </a:spcBef>
              <a:spcAft>
                <a:spcPts val="0"/>
              </a:spcAft>
              <a:buClr>
                <a:schemeClr val="lt2"/>
              </a:buClr>
              <a:buSzPts val="4800"/>
              <a:buNone/>
              <a:defRPr sz="6400">
                <a:solidFill>
                  <a:schemeClr val="lt2"/>
                </a:solidFill>
              </a:defRPr>
            </a:lvl5pPr>
            <a:lvl6pPr lvl="5" rtl="0">
              <a:spcBef>
                <a:spcPts val="0"/>
              </a:spcBef>
              <a:spcAft>
                <a:spcPts val="0"/>
              </a:spcAft>
              <a:buClr>
                <a:schemeClr val="lt2"/>
              </a:buClr>
              <a:buSzPts val="4800"/>
              <a:buNone/>
              <a:defRPr sz="6400">
                <a:solidFill>
                  <a:schemeClr val="lt2"/>
                </a:solidFill>
              </a:defRPr>
            </a:lvl6pPr>
            <a:lvl7pPr lvl="6" rtl="0">
              <a:spcBef>
                <a:spcPts val="0"/>
              </a:spcBef>
              <a:spcAft>
                <a:spcPts val="0"/>
              </a:spcAft>
              <a:buClr>
                <a:schemeClr val="lt2"/>
              </a:buClr>
              <a:buSzPts val="4800"/>
              <a:buNone/>
              <a:defRPr sz="6400">
                <a:solidFill>
                  <a:schemeClr val="lt2"/>
                </a:solidFill>
              </a:defRPr>
            </a:lvl7pPr>
            <a:lvl8pPr lvl="7" rtl="0">
              <a:spcBef>
                <a:spcPts val="0"/>
              </a:spcBef>
              <a:spcAft>
                <a:spcPts val="0"/>
              </a:spcAft>
              <a:buClr>
                <a:schemeClr val="lt2"/>
              </a:buClr>
              <a:buSzPts val="4800"/>
              <a:buNone/>
              <a:defRPr sz="6400">
                <a:solidFill>
                  <a:schemeClr val="lt2"/>
                </a:solidFill>
              </a:defRPr>
            </a:lvl8pPr>
            <a:lvl9pPr lvl="8" rtl="0">
              <a:spcBef>
                <a:spcPts val="0"/>
              </a:spcBef>
              <a:spcAft>
                <a:spcPts val="0"/>
              </a:spcAft>
              <a:buClr>
                <a:schemeClr val="lt2"/>
              </a:buClr>
              <a:buSzPts val="4800"/>
              <a:buNone/>
              <a:defRPr sz="6400">
                <a:solidFill>
                  <a:schemeClr val="lt2"/>
                </a:solidFill>
              </a:defRPr>
            </a:lvl9pPr>
          </a:lstStyle>
          <a:p>
            <a:endParaRPr/>
          </a:p>
        </p:txBody>
      </p:sp>
      <p:grpSp>
        <p:nvGrpSpPr>
          <p:cNvPr id="13" name="Google Shape;13;p2"/>
          <p:cNvGrpSpPr/>
          <p:nvPr/>
        </p:nvGrpSpPr>
        <p:grpSpPr>
          <a:xfrm>
            <a:off x="1" y="3401208"/>
            <a:ext cx="958833" cy="55600"/>
            <a:chOff x="0" y="2550906"/>
            <a:chExt cx="719125" cy="41700"/>
          </a:xfrm>
        </p:grpSpPr>
        <p:sp>
          <p:nvSpPr>
            <p:cNvPr id="14" name="Google Shape;14;p2"/>
            <p:cNvSpPr/>
            <p:nvPr/>
          </p:nvSpPr>
          <p:spPr>
            <a:xfrm>
              <a:off x="0" y="255090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1140400" y="2045396"/>
            <a:ext cx="6814400" cy="1546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8" name="Google Shape;18;p3"/>
          <p:cNvSpPr txBox="1">
            <a:spLocks noGrp="1"/>
          </p:cNvSpPr>
          <p:nvPr>
            <p:ph type="subTitle" idx="1"/>
          </p:nvPr>
        </p:nvSpPr>
        <p:spPr>
          <a:xfrm>
            <a:off x="1140400" y="3619403"/>
            <a:ext cx="6814400" cy="5708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2400"/>
              <a:buNone/>
              <a:defRPr>
                <a:solidFill>
                  <a:schemeClr val="lt2"/>
                </a:solidFill>
              </a:defRPr>
            </a:lvl1pPr>
            <a:lvl2pPr lvl="1" rtl="0">
              <a:spcBef>
                <a:spcPts val="1067"/>
              </a:spcBef>
              <a:spcAft>
                <a:spcPts val="0"/>
              </a:spcAft>
              <a:buClr>
                <a:schemeClr val="lt2"/>
              </a:buClr>
              <a:buSzPts val="3000"/>
              <a:buNone/>
              <a:defRPr sz="4000">
                <a:solidFill>
                  <a:schemeClr val="lt2"/>
                </a:solidFill>
              </a:defRPr>
            </a:lvl2pPr>
            <a:lvl3pPr lvl="2" rtl="0">
              <a:spcBef>
                <a:spcPts val="1067"/>
              </a:spcBef>
              <a:spcAft>
                <a:spcPts val="0"/>
              </a:spcAft>
              <a:buClr>
                <a:schemeClr val="lt2"/>
              </a:buClr>
              <a:buSzPts val="3000"/>
              <a:buNone/>
              <a:defRPr sz="4000">
                <a:solidFill>
                  <a:schemeClr val="lt2"/>
                </a:solidFill>
              </a:defRPr>
            </a:lvl3pPr>
            <a:lvl4pPr lvl="3" rtl="0">
              <a:spcBef>
                <a:spcPts val="1067"/>
              </a:spcBef>
              <a:spcAft>
                <a:spcPts val="0"/>
              </a:spcAft>
              <a:buClr>
                <a:schemeClr val="lt2"/>
              </a:buClr>
              <a:buSzPts val="3000"/>
              <a:buNone/>
              <a:defRPr sz="4000">
                <a:solidFill>
                  <a:schemeClr val="lt2"/>
                </a:solidFill>
              </a:defRPr>
            </a:lvl4pPr>
            <a:lvl5pPr lvl="4" rtl="0">
              <a:spcBef>
                <a:spcPts val="1067"/>
              </a:spcBef>
              <a:spcAft>
                <a:spcPts val="0"/>
              </a:spcAft>
              <a:buClr>
                <a:schemeClr val="lt2"/>
              </a:buClr>
              <a:buSzPts val="3000"/>
              <a:buNone/>
              <a:defRPr sz="4000">
                <a:solidFill>
                  <a:schemeClr val="lt2"/>
                </a:solidFill>
              </a:defRPr>
            </a:lvl5pPr>
            <a:lvl6pPr lvl="5" rtl="0">
              <a:spcBef>
                <a:spcPts val="1067"/>
              </a:spcBef>
              <a:spcAft>
                <a:spcPts val="0"/>
              </a:spcAft>
              <a:buClr>
                <a:schemeClr val="lt2"/>
              </a:buClr>
              <a:buSzPts val="3000"/>
              <a:buNone/>
              <a:defRPr sz="4000">
                <a:solidFill>
                  <a:schemeClr val="lt2"/>
                </a:solidFill>
              </a:defRPr>
            </a:lvl6pPr>
            <a:lvl7pPr lvl="6" rtl="0">
              <a:spcBef>
                <a:spcPts val="1067"/>
              </a:spcBef>
              <a:spcAft>
                <a:spcPts val="0"/>
              </a:spcAft>
              <a:buClr>
                <a:schemeClr val="lt2"/>
              </a:buClr>
              <a:buSzPts val="3000"/>
              <a:buNone/>
              <a:defRPr sz="4000">
                <a:solidFill>
                  <a:schemeClr val="lt2"/>
                </a:solidFill>
              </a:defRPr>
            </a:lvl7pPr>
            <a:lvl8pPr lvl="7" rtl="0">
              <a:spcBef>
                <a:spcPts val="1067"/>
              </a:spcBef>
              <a:spcAft>
                <a:spcPts val="0"/>
              </a:spcAft>
              <a:buClr>
                <a:schemeClr val="lt2"/>
              </a:buClr>
              <a:buSzPts val="3000"/>
              <a:buNone/>
              <a:defRPr sz="4000">
                <a:solidFill>
                  <a:schemeClr val="lt2"/>
                </a:solidFill>
              </a:defRPr>
            </a:lvl8pPr>
            <a:lvl9pPr lvl="8" rtl="0">
              <a:spcBef>
                <a:spcPts val="1067"/>
              </a:spcBef>
              <a:spcAft>
                <a:spcPts val="1067"/>
              </a:spcAft>
              <a:buClr>
                <a:schemeClr val="lt2"/>
              </a:buClr>
              <a:buSzPts val="3000"/>
              <a:buNone/>
              <a:defRPr sz="4000">
                <a:solidFill>
                  <a:schemeClr val="lt2"/>
                </a:solidFill>
              </a:defRPr>
            </a:lvl9pPr>
          </a:lstStyle>
          <a:p>
            <a:endParaRPr/>
          </a:p>
        </p:txBody>
      </p:sp>
      <p:grpSp>
        <p:nvGrpSpPr>
          <p:cNvPr id="19" name="Google Shape;19;p3"/>
          <p:cNvGrpSpPr/>
          <p:nvPr/>
        </p:nvGrpSpPr>
        <p:grpSpPr>
          <a:xfrm>
            <a:off x="1" y="3401208"/>
            <a:ext cx="958833" cy="55600"/>
            <a:chOff x="0" y="2550906"/>
            <a:chExt cx="719125" cy="41700"/>
          </a:xfrm>
        </p:grpSpPr>
        <p:sp>
          <p:nvSpPr>
            <p:cNvPr id="20" name="Google Shape;20;p3"/>
            <p:cNvSpPr/>
            <p:nvPr/>
          </p:nvSpPr>
          <p:spPr>
            <a:xfrm>
              <a:off x="0" y="255090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3"/>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100000">
              <a:schemeClr val="accent2"/>
            </a:gs>
          </a:gsLst>
          <a:path path="circle">
            <a:fillToRect l="100000" t="100000"/>
          </a:path>
          <a:tileRect r="-100000" b="-100000"/>
        </a:gra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1140400" y="2882400"/>
            <a:ext cx="7076000" cy="1093200"/>
          </a:xfrm>
          <a:prstGeom prst="rect">
            <a:avLst/>
          </a:prstGeom>
          <a:effectLst>
            <a:outerShdw blurRad="14288" dist="9525" dir="16560000" algn="bl" rotWithShape="0">
              <a:schemeClr val="accent1"/>
            </a:outerShdw>
          </a:effectLst>
        </p:spPr>
        <p:txBody>
          <a:bodyPr spcFirstLastPara="1" wrap="square" lIns="0" tIns="0" rIns="0" bIns="0" anchor="ctr" anchorCtr="0">
            <a:noAutofit/>
          </a:bodyPr>
          <a:lstStyle>
            <a:lvl1pPr marL="609585" lvl="0" indent="-558786" rtl="0">
              <a:spcBef>
                <a:spcPts val="0"/>
              </a:spcBef>
              <a:spcAft>
                <a:spcPts val="0"/>
              </a:spcAft>
              <a:buClr>
                <a:schemeClr val="accent5"/>
              </a:buClr>
              <a:buSzPts val="3000"/>
              <a:buFont typeface="Barlow"/>
              <a:buChar char="╸"/>
              <a:defRPr sz="4000" b="1" i="1">
                <a:solidFill>
                  <a:schemeClr val="accent5"/>
                </a:solidFill>
                <a:latin typeface="Barlow"/>
                <a:ea typeface="Barlow"/>
                <a:cs typeface="Barlow"/>
                <a:sym typeface="Barlow"/>
              </a:defRPr>
            </a:lvl1pPr>
            <a:lvl2pPr marL="1219170" lvl="1" indent="-558786" rtl="0">
              <a:spcBef>
                <a:spcPts val="1067"/>
              </a:spcBef>
              <a:spcAft>
                <a:spcPts val="0"/>
              </a:spcAft>
              <a:buClr>
                <a:schemeClr val="accent5"/>
              </a:buClr>
              <a:buSzPts val="3000"/>
              <a:buFont typeface="Barlow"/>
              <a:buChar char="‧"/>
              <a:defRPr sz="4000" b="1" i="1">
                <a:solidFill>
                  <a:schemeClr val="accent5"/>
                </a:solidFill>
                <a:latin typeface="Barlow"/>
                <a:ea typeface="Barlow"/>
                <a:cs typeface="Barlow"/>
                <a:sym typeface="Barlow"/>
              </a:defRPr>
            </a:lvl2pPr>
            <a:lvl3pPr marL="1828754" lvl="2" indent="-558786" rtl="0">
              <a:spcBef>
                <a:spcPts val="1067"/>
              </a:spcBef>
              <a:spcAft>
                <a:spcPts val="0"/>
              </a:spcAft>
              <a:buClr>
                <a:schemeClr val="accent5"/>
              </a:buClr>
              <a:buSzPts val="3000"/>
              <a:buFont typeface="Barlow"/>
              <a:buChar char="‧"/>
              <a:defRPr sz="4000" b="1" i="1">
                <a:solidFill>
                  <a:schemeClr val="accent5"/>
                </a:solidFill>
                <a:latin typeface="Barlow"/>
                <a:ea typeface="Barlow"/>
                <a:cs typeface="Barlow"/>
                <a:sym typeface="Barlow"/>
              </a:defRPr>
            </a:lvl3pPr>
            <a:lvl4pPr marL="2438339" lvl="3" indent="-558786" rtl="0">
              <a:spcBef>
                <a:spcPts val="1067"/>
              </a:spcBef>
              <a:spcAft>
                <a:spcPts val="0"/>
              </a:spcAft>
              <a:buClr>
                <a:schemeClr val="accent5"/>
              </a:buClr>
              <a:buSzPts val="3000"/>
              <a:buFont typeface="Barlow"/>
              <a:buChar char="●"/>
              <a:defRPr sz="4000" b="1" i="1">
                <a:solidFill>
                  <a:schemeClr val="accent5"/>
                </a:solidFill>
                <a:latin typeface="Barlow"/>
                <a:ea typeface="Barlow"/>
                <a:cs typeface="Barlow"/>
                <a:sym typeface="Barlow"/>
              </a:defRPr>
            </a:lvl4pPr>
            <a:lvl5pPr marL="3047924" lvl="4" indent="-558786" rtl="0">
              <a:spcBef>
                <a:spcPts val="1067"/>
              </a:spcBef>
              <a:spcAft>
                <a:spcPts val="0"/>
              </a:spcAft>
              <a:buClr>
                <a:schemeClr val="accent5"/>
              </a:buClr>
              <a:buSzPts val="3000"/>
              <a:buFont typeface="Barlow"/>
              <a:buChar char="○"/>
              <a:defRPr sz="4000" b="1" i="1">
                <a:solidFill>
                  <a:schemeClr val="accent5"/>
                </a:solidFill>
                <a:latin typeface="Barlow"/>
                <a:ea typeface="Barlow"/>
                <a:cs typeface="Barlow"/>
                <a:sym typeface="Barlow"/>
              </a:defRPr>
            </a:lvl5pPr>
            <a:lvl6pPr marL="3657509" lvl="5" indent="-558786" rtl="0">
              <a:spcBef>
                <a:spcPts val="1067"/>
              </a:spcBef>
              <a:spcAft>
                <a:spcPts val="0"/>
              </a:spcAft>
              <a:buClr>
                <a:schemeClr val="accent5"/>
              </a:buClr>
              <a:buSzPts val="3000"/>
              <a:buFont typeface="Barlow"/>
              <a:buChar char="■"/>
              <a:defRPr sz="4000" b="1" i="1">
                <a:solidFill>
                  <a:schemeClr val="accent5"/>
                </a:solidFill>
                <a:latin typeface="Barlow"/>
                <a:ea typeface="Barlow"/>
                <a:cs typeface="Barlow"/>
                <a:sym typeface="Barlow"/>
              </a:defRPr>
            </a:lvl6pPr>
            <a:lvl7pPr marL="4267093" lvl="6" indent="-558786" rtl="0">
              <a:spcBef>
                <a:spcPts val="1067"/>
              </a:spcBef>
              <a:spcAft>
                <a:spcPts val="0"/>
              </a:spcAft>
              <a:buClr>
                <a:schemeClr val="accent5"/>
              </a:buClr>
              <a:buSzPts val="3000"/>
              <a:buFont typeface="Barlow"/>
              <a:buChar char="●"/>
              <a:defRPr sz="4000" b="1" i="1">
                <a:solidFill>
                  <a:schemeClr val="accent5"/>
                </a:solidFill>
                <a:latin typeface="Barlow"/>
                <a:ea typeface="Barlow"/>
                <a:cs typeface="Barlow"/>
                <a:sym typeface="Barlow"/>
              </a:defRPr>
            </a:lvl7pPr>
            <a:lvl8pPr marL="4876678" lvl="7" indent="-558786" rtl="0">
              <a:spcBef>
                <a:spcPts val="1067"/>
              </a:spcBef>
              <a:spcAft>
                <a:spcPts val="0"/>
              </a:spcAft>
              <a:buClr>
                <a:schemeClr val="accent5"/>
              </a:buClr>
              <a:buSzPts val="3000"/>
              <a:buFont typeface="Barlow"/>
              <a:buChar char="○"/>
              <a:defRPr sz="4000" b="1" i="1">
                <a:solidFill>
                  <a:schemeClr val="accent5"/>
                </a:solidFill>
                <a:latin typeface="Barlow"/>
                <a:ea typeface="Barlow"/>
                <a:cs typeface="Barlow"/>
                <a:sym typeface="Barlow"/>
              </a:defRPr>
            </a:lvl8pPr>
            <a:lvl9pPr marL="5486263" lvl="8" indent="-558786" rtl="0">
              <a:spcBef>
                <a:spcPts val="1067"/>
              </a:spcBef>
              <a:spcAft>
                <a:spcPts val="1067"/>
              </a:spcAft>
              <a:buClr>
                <a:schemeClr val="accent5"/>
              </a:buClr>
              <a:buSzPts val="3000"/>
              <a:buFont typeface="Barlow"/>
              <a:buChar char="■"/>
              <a:defRPr sz="4000" b="1" i="1">
                <a:solidFill>
                  <a:schemeClr val="accent5"/>
                </a:solidFill>
                <a:latin typeface="Barlow"/>
                <a:ea typeface="Barlow"/>
                <a:cs typeface="Barlow"/>
                <a:sym typeface="Barlow"/>
              </a:defRPr>
            </a:lvl9pPr>
          </a:lstStyle>
          <a:p>
            <a:endParaRPr/>
          </a:p>
        </p:txBody>
      </p:sp>
      <p:sp>
        <p:nvSpPr>
          <p:cNvPr id="24" name="Google Shape;24;p4"/>
          <p:cNvSpPr txBox="1">
            <a:spLocks noGrp="1"/>
          </p:cNvSpPr>
          <p:nvPr>
            <p:ph type="sldNum" idx="12"/>
          </p:nvPr>
        </p:nvSpPr>
        <p:spPr>
          <a:xfrm>
            <a:off x="11591200" y="6333133"/>
            <a:ext cx="600800" cy="462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25" name="Google Shape;25;p4"/>
          <p:cNvSpPr/>
          <p:nvPr/>
        </p:nvSpPr>
        <p:spPr>
          <a:xfrm>
            <a:off x="0" y="3401208"/>
            <a:ext cx="678800" cy="556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accent5"/>
              </a:solidFill>
            </a:endParaRPr>
          </a:p>
        </p:txBody>
      </p:sp>
      <p:sp>
        <p:nvSpPr>
          <p:cNvPr id="26" name="Google Shape;26;p4"/>
          <p:cNvSpPr/>
          <p:nvPr/>
        </p:nvSpPr>
        <p:spPr>
          <a:xfrm>
            <a:off x="675233" y="3401208"/>
            <a:ext cx="283600" cy="55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1140400" y="1114667"/>
            <a:ext cx="7076000" cy="5284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1140400" y="1805264"/>
            <a:ext cx="7076000" cy="4045200"/>
          </a:xfrm>
          <a:prstGeom prst="rect">
            <a:avLst/>
          </a:prstGeom>
        </p:spPr>
        <p:txBody>
          <a:bodyPr spcFirstLastPara="1" wrap="square" lIns="0" tIns="0" rIns="0" bIns="0" anchor="t" anchorCtr="0">
            <a:noAutofit/>
          </a:bodyPr>
          <a:lstStyle>
            <a:lvl1pPr marL="609585" lvl="0" indent="-507987" rtl="0">
              <a:spcBef>
                <a:spcPts val="0"/>
              </a:spcBef>
              <a:spcAft>
                <a:spcPts val="0"/>
              </a:spcAft>
              <a:buSzPts val="2400"/>
              <a:buChar char="╸"/>
              <a:defRPr/>
            </a:lvl1pPr>
            <a:lvl2pPr marL="1219170" lvl="1" indent="-507987" rtl="0">
              <a:spcBef>
                <a:spcPts val="1067"/>
              </a:spcBef>
              <a:spcAft>
                <a:spcPts val="0"/>
              </a:spcAft>
              <a:buSzPts val="2400"/>
              <a:buChar char="‧"/>
              <a:defRPr/>
            </a:lvl2pPr>
            <a:lvl3pPr marL="1828754" lvl="2" indent="-507987" rtl="0">
              <a:spcBef>
                <a:spcPts val="1067"/>
              </a:spcBef>
              <a:spcAft>
                <a:spcPts val="0"/>
              </a:spcAft>
              <a:buSzPts val="2400"/>
              <a:buChar char="‧"/>
              <a:defRPr/>
            </a:lvl3pPr>
            <a:lvl4pPr marL="2438339" lvl="3" indent="-507987" rtl="0">
              <a:spcBef>
                <a:spcPts val="1067"/>
              </a:spcBef>
              <a:spcAft>
                <a:spcPts val="0"/>
              </a:spcAft>
              <a:buSzPts val="2400"/>
              <a:buChar char="●"/>
              <a:defRPr/>
            </a:lvl4pPr>
            <a:lvl5pPr marL="3047924" lvl="4" indent="-507987" rtl="0">
              <a:spcBef>
                <a:spcPts val="1067"/>
              </a:spcBef>
              <a:spcAft>
                <a:spcPts val="0"/>
              </a:spcAft>
              <a:buSzPts val="2400"/>
              <a:buChar char="○"/>
              <a:defRPr/>
            </a:lvl5pPr>
            <a:lvl6pPr marL="3657509" lvl="5" indent="-507987" rtl="0">
              <a:spcBef>
                <a:spcPts val="1067"/>
              </a:spcBef>
              <a:spcAft>
                <a:spcPts val="0"/>
              </a:spcAft>
              <a:buSzPts val="2400"/>
              <a:buChar char="■"/>
              <a:defRPr/>
            </a:lvl6pPr>
            <a:lvl7pPr marL="4267093" lvl="6" indent="-507987" rtl="0">
              <a:spcBef>
                <a:spcPts val="1067"/>
              </a:spcBef>
              <a:spcAft>
                <a:spcPts val="0"/>
              </a:spcAft>
              <a:buSzPts val="2400"/>
              <a:buChar char="●"/>
              <a:defRPr/>
            </a:lvl7pPr>
            <a:lvl8pPr marL="4876678" lvl="7" indent="-507987" rtl="0">
              <a:spcBef>
                <a:spcPts val="1067"/>
              </a:spcBef>
              <a:spcAft>
                <a:spcPts val="0"/>
              </a:spcAft>
              <a:buSzPts val="2400"/>
              <a:buChar char="○"/>
              <a:defRPr/>
            </a:lvl8pPr>
            <a:lvl9pPr marL="5486263" lvl="8" indent="-507987" rtl="0">
              <a:spcBef>
                <a:spcPts val="1067"/>
              </a:spcBef>
              <a:spcAft>
                <a:spcPts val="1067"/>
              </a:spcAft>
              <a:buSzPts val="2400"/>
              <a:buChar char="■"/>
              <a:defRPr/>
            </a:lvl9pPr>
          </a:lstStyle>
          <a:p>
            <a:endParaRPr/>
          </a:p>
        </p:txBody>
      </p:sp>
      <p:sp>
        <p:nvSpPr>
          <p:cNvPr id="30" name="Google Shape;30;p5"/>
          <p:cNvSpPr txBox="1">
            <a:spLocks noGrp="1"/>
          </p:cNvSpPr>
          <p:nvPr>
            <p:ph type="sldNum" idx="12"/>
          </p:nvPr>
        </p:nvSpPr>
        <p:spPr>
          <a:xfrm>
            <a:off x="11591200" y="6333133"/>
            <a:ext cx="600800" cy="462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grpSp>
        <p:nvGrpSpPr>
          <p:cNvPr id="31" name="Google Shape;31;p5"/>
          <p:cNvGrpSpPr/>
          <p:nvPr/>
        </p:nvGrpSpPr>
        <p:grpSpPr>
          <a:xfrm>
            <a:off x="1" y="1493902"/>
            <a:ext cx="958833" cy="55612"/>
            <a:chOff x="0" y="1120426"/>
            <a:chExt cx="719125" cy="41709"/>
          </a:xfrm>
        </p:grpSpPr>
        <p:sp>
          <p:nvSpPr>
            <p:cNvPr id="32" name="Google Shape;32;p5"/>
            <p:cNvSpPr/>
            <p:nvPr/>
          </p:nvSpPr>
          <p:spPr>
            <a:xfrm>
              <a:off x="0" y="112042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 name="Google Shape;33;p5"/>
            <p:cNvSpPr/>
            <p:nvPr/>
          </p:nvSpPr>
          <p:spPr>
            <a:xfrm>
              <a:off x="506425" y="1120435"/>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1140400" y="1114667"/>
            <a:ext cx="7076000" cy="5284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1140367" y="1805267"/>
            <a:ext cx="3306000" cy="45576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endParaRPr/>
          </a:p>
        </p:txBody>
      </p:sp>
      <p:sp>
        <p:nvSpPr>
          <p:cNvPr id="37" name="Google Shape;37;p6"/>
          <p:cNvSpPr txBox="1">
            <a:spLocks noGrp="1"/>
          </p:cNvSpPr>
          <p:nvPr>
            <p:ph type="body" idx="2"/>
          </p:nvPr>
        </p:nvSpPr>
        <p:spPr>
          <a:xfrm>
            <a:off x="4910264" y="1805267"/>
            <a:ext cx="3306000" cy="45576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endParaRPr/>
          </a:p>
        </p:txBody>
      </p:sp>
      <p:sp>
        <p:nvSpPr>
          <p:cNvPr id="38" name="Google Shape;38;p6"/>
          <p:cNvSpPr txBox="1">
            <a:spLocks noGrp="1"/>
          </p:cNvSpPr>
          <p:nvPr>
            <p:ph type="sldNum" idx="12"/>
          </p:nvPr>
        </p:nvSpPr>
        <p:spPr>
          <a:xfrm>
            <a:off x="11591200" y="6333133"/>
            <a:ext cx="600800" cy="462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grpSp>
        <p:nvGrpSpPr>
          <p:cNvPr id="39" name="Google Shape;39;p6"/>
          <p:cNvGrpSpPr/>
          <p:nvPr/>
        </p:nvGrpSpPr>
        <p:grpSpPr>
          <a:xfrm>
            <a:off x="1" y="1493902"/>
            <a:ext cx="958833" cy="55612"/>
            <a:chOff x="0" y="1120426"/>
            <a:chExt cx="719125" cy="41709"/>
          </a:xfrm>
        </p:grpSpPr>
        <p:sp>
          <p:nvSpPr>
            <p:cNvPr id="40" name="Google Shape;40;p6"/>
            <p:cNvSpPr/>
            <p:nvPr/>
          </p:nvSpPr>
          <p:spPr>
            <a:xfrm>
              <a:off x="0" y="112042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 name="Google Shape;41;p6"/>
            <p:cNvSpPr/>
            <p:nvPr/>
          </p:nvSpPr>
          <p:spPr>
            <a:xfrm>
              <a:off x="506425" y="1120435"/>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4" name="Google Shape;44;p7"/>
          <p:cNvSpPr txBox="1">
            <a:spLocks noGrp="1"/>
          </p:cNvSpPr>
          <p:nvPr>
            <p:ph type="body" idx="1"/>
          </p:nvPr>
        </p:nvSpPr>
        <p:spPr>
          <a:xfrm>
            <a:off x="1140400" y="1805267"/>
            <a:ext cx="3087600" cy="45576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45" name="Google Shape;45;p7"/>
          <p:cNvSpPr txBox="1">
            <a:spLocks noGrp="1"/>
          </p:cNvSpPr>
          <p:nvPr>
            <p:ph type="body" idx="2"/>
          </p:nvPr>
        </p:nvSpPr>
        <p:spPr>
          <a:xfrm>
            <a:off x="4552261" y="1805267"/>
            <a:ext cx="3087600" cy="45576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46" name="Google Shape;46;p7"/>
          <p:cNvSpPr txBox="1">
            <a:spLocks noGrp="1"/>
          </p:cNvSpPr>
          <p:nvPr>
            <p:ph type="body" idx="3"/>
          </p:nvPr>
        </p:nvSpPr>
        <p:spPr>
          <a:xfrm>
            <a:off x="7964121" y="1805267"/>
            <a:ext cx="3087600" cy="45576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47" name="Google Shape;47;p7"/>
          <p:cNvSpPr txBox="1">
            <a:spLocks noGrp="1"/>
          </p:cNvSpPr>
          <p:nvPr>
            <p:ph type="sldNum" idx="12"/>
          </p:nvPr>
        </p:nvSpPr>
        <p:spPr>
          <a:xfrm>
            <a:off x="11591200" y="6333133"/>
            <a:ext cx="600800" cy="462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grpSp>
        <p:nvGrpSpPr>
          <p:cNvPr id="48" name="Google Shape;48;p7"/>
          <p:cNvGrpSpPr/>
          <p:nvPr/>
        </p:nvGrpSpPr>
        <p:grpSpPr>
          <a:xfrm>
            <a:off x="1" y="1493902"/>
            <a:ext cx="958833" cy="55612"/>
            <a:chOff x="0" y="1120426"/>
            <a:chExt cx="719125" cy="41709"/>
          </a:xfrm>
        </p:grpSpPr>
        <p:sp>
          <p:nvSpPr>
            <p:cNvPr id="49" name="Google Shape;49;p7"/>
            <p:cNvSpPr/>
            <p:nvPr/>
          </p:nvSpPr>
          <p:spPr>
            <a:xfrm>
              <a:off x="0" y="112042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 name="Google Shape;50;p7"/>
            <p:cNvSpPr/>
            <p:nvPr/>
          </p:nvSpPr>
          <p:spPr>
            <a:xfrm>
              <a:off x="506425" y="1120435"/>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1140400" y="1114667"/>
            <a:ext cx="7076000" cy="5284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3" name="Google Shape;53;p8"/>
          <p:cNvSpPr txBox="1">
            <a:spLocks noGrp="1"/>
          </p:cNvSpPr>
          <p:nvPr>
            <p:ph type="sldNum" idx="12"/>
          </p:nvPr>
        </p:nvSpPr>
        <p:spPr>
          <a:xfrm>
            <a:off x="11591200" y="6333133"/>
            <a:ext cx="600800" cy="462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grpSp>
        <p:nvGrpSpPr>
          <p:cNvPr id="54" name="Google Shape;54;p8"/>
          <p:cNvGrpSpPr/>
          <p:nvPr/>
        </p:nvGrpSpPr>
        <p:grpSpPr>
          <a:xfrm>
            <a:off x="1" y="1493902"/>
            <a:ext cx="958833" cy="55612"/>
            <a:chOff x="0" y="1120426"/>
            <a:chExt cx="719125" cy="41709"/>
          </a:xfrm>
        </p:grpSpPr>
        <p:sp>
          <p:nvSpPr>
            <p:cNvPr id="55" name="Google Shape;55;p8"/>
            <p:cNvSpPr/>
            <p:nvPr/>
          </p:nvSpPr>
          <p:spPr>
            <a:xfrm>
              <a:off x="0" y="112042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 name="Google Shape;56;p8"/>
            <p:cNvSpPr/>
            <p:nvPr/>
          </p:nvSpPr>
          <p:spPr>
            <a:xfrm>
              <a:off x="506425" y="1120435"/>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9"/>
          <p:cNvSpPr txBox="1">
            <a:spLocks noGrp="1"/>
          </p:cNvSpPr>
          <p:nvPr>
            <p:ph type="body" idx="1"/>
          </p:nvPr>
        </p:nvSpPr>
        <p:spPr>
          <a:xfrm>
            <a:off x="1140400" y="5875067"/>
            <a:ext cx="9911200" cy="415200"/>
          </a:xfrm>
          <a:prstGeom prst="rect">
            <a:avLst/>
          </a:prstGeom>
        </p:spPr>
        <p:txBody>
          <a:bodyPr spcFirstLastPara="1" wrap="square" lIns="0" tIns="0" rIns="0" bIns="0" anchor="t" anchorCtr="0">
            <a:noAutofit/>
          </a:bodyPr>
          <a:lstStyle>
            <a:lvl1pPr marL="609585" lvl="0" indent="-304792" rtl="0">
              <a:spcBef>
                <a:spcPts val="0"/>
              </a:spcBef>
              <a:spcAft>
                <a:spcPts val="1067"/>
              </a:spcAft>
              <a:buSzPts val="1800"/>
              <a:buNone/>
              <a:defRPr sz="2400"/>
            </a:lvl1pPr>
          </a:lstStyle>
          <a:p>
            <a:endParaRPr/>
          </a:p>
        </p:txBody>
      </p:sp>
      <p:sp>
        <p:nvSpPr>
          <p:cNvPr id="59" name="Google Shape;59;p9"/>
          <p:cNvSpPr txBox="1">
            <a:spLocks noGrp="1"/>
          </p:cNvSpPr>
          <p:nvPr>
            <p:ph type="sldNum" idx="12"/>
          </p:nvPr>
        </p:nvSpPr>
        <p:spPr>
          <a:xfrm>
            <a:off x="11591200" y="6333133"/>
            <a:ext cx="600800" cy="462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grpSp>
        <p:nvGrpSpPr>
          <p:cNvPr id="60" name="Google Shape;60;p9"/>
          <p:cNvGrpSpPr/>
          <p:nvPr/>
        </p:nvGrpSpPr>
        <p:grpSpPr>
          <a:xfrm>
            <a:off x="1" y="6054875"/>
            <a:ext cx="958833" cy="55600"/>
            <a:chOff x="0" y="4541156"/>
            <a:chExt cx="719125" cy="41700"/>
          </a:xfrm>
        </p:grpSpPr>
        <p:sp>
          <p:nvSpPr>
            <p:cNvPr id="61" name="Google Shape;61;p9"/>
            <p:cNvSpPr/>
            <p:nvPr/>
          </p:nvSpPr>
          <p:spPr>
            <a:xfrm>
              <a:off x="0" y="454115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 name="Google Shape;62;p9"/>
            <p:cNvSpPr/>
            <p:nvPr/>
          </p:nvSpPr>
          <p:spPr>
            <a:xfrm>
              <a:off x="506425" y="454115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41927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0"/>
          <p:cNvSpPr txBox="1">
            <a:spLocks noGrp="1"/>
          </p:cNvSpPr>
          <p:nvPr>
            <p:ph type="sldNum" idx="12"/>
          </p:nvPr>
        </p:nvSpPr>
        <p:spPr>
          <a:xfrm>
            <a:off x="11591200" y="6333133"/>
            <a:ext cx="600800" cy="462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grpSp>
        <p:nvGrpSpPr>
          <p:cNvPr id="65" name="Google Shape;65;p10"/>
          <p:cNvGrpSpPr/>
          <p:nvPr/>
        </p:nvGrpSpPr>
        <p:grpSpPr>
          <a:xfrm>
            <a:off x="1" y="3401208"/>
            <a:ext cx="958833" cy="55600"/>
            <a:chOff x="0" y="2550906"/>
            <a:chExt cx="719125" cy="41700"/>
          </a:xfrm>
        </p:grpSpPr>
        <p:sp>
          <p:nvSpPr>
            <p:cNvPr id="66" name="Google Shape;66;p10"/>
            <p:cNvSpPr/>
            <p:nvPr/>
          </p:nvSpPr>
          <p:spPr>
            <a:xfrm>
              <a:off x="0" y="255090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10"/>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6/18/2026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71658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6/18/2026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748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36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3904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614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6/18/2026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713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493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a:t>
            </a:r>
          </a:p>
          <a:p>
            <a:pPr lvl="7"/>
            <a:r>
              <a:rPr lang="en-US" dirty="0"/>
              <a:t>Eight</a:t>
            </a:r>
          </a:p>
          <a:p>
            <a:pPr lvl="8"/>
            <a:r>
              <a:rPr lang="en-US" dirty="0"/>
              <a:t>nine</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6/18/2026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06866905"/>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5"/>
            </a:gs>
            <a:gs pos="100000">
              <a:schemeClr val="accent6"/>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0400" y="1114667"/>
            <a:ext cx="7076000" cy="5284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1pPr>
            <a:lvl2pPr lvl="1"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2pPr>
            <a:lvl3pPr lvl="2"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3pPr>
            <a:lvl4pPr lvl="3"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4pPr>
            <a:lvl5pPr lvl="4"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5pPr>
            <a:lvl6pPr lvl="5"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6pPr>
            <a:lvl7pPr lvl="6"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7pPr>
            <a:lvl8pPr lvl="7"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8pPr>
            <a:lvl9pPr lvl="8"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1140400" y="1805264"/>
            <a:ext cx="7076000" cy="40452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lt2"/>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800"/>
              </a:spcBef>
              <a:spcAft>
                <a:spcPts val="0"/>
              </a:spcAft>
              <a:buClr>
                <a:schemeClr val="lt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800"/>
              </a:spcBef>
              <a:spcAft>
                <a:spcPts val="0"/>
              </a:spcAft>
              <a:buClr>
                <a:schemeClr val="lt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800"/>
              </a:spcBef>
              <a:spcAft>
                <a:spcPts val="80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11591200" y="6333133"/>
            <a:ext cx="600800" cy="462800"/>
          </a:xfrm>
          <a:prstGeom prst="rect">
            <a:avLst/>
          </a:prstGeom>
          <a:noFill/>
          <a:ln>
            <a:noFill/>
          </a:ln>
        </p:spPr>
        <p:txBody>
          <a:bodyPr spcFirstLastPara="1" wrap="square" lIns="0" tIns="0" rIns="0" bIns="0" anchor="ctr" anchorCtr="0">
            <a:noAutofit/>
          </a:bodyPr>
          <a:lstStyle>
            <a:lvl1pPr lvl="0" algn="ctr" rtl="0">
              <a:buNone/>
              <a:defRPr sz="1733">
                <a:solidFill>
                  <a:schemeClr val="accent2"/>
                </a:solidFill>
                <a:latin typeface="Barlow Light"/>
                <a:ea typeface="Barlow Light"/>
                <a:cs typeface="Barlow Light"/>
                <a:sym typeface="Barlow Light"/>
              </a:defRPr>
            </a:lvl1pPr>
            <a:lvl2pPr lvl="1" algn="ctr" rtl="0">
              <a:buNone/>
              <a:defRPr sz="1733">
                <a:solidFill>
                  <a:schemeClr val="accent2"/>
                </a:solidFill>
                <a:latin typeface="Barlow Light"/>
                <a:ea typeface="Barlow Light"/>
                <a:cs typeface="Barlow Light"/>
                <a:sym typeface="Barlow Light"/>
              </a:defRPr>
            </a:lvl2pPr>
            <a:lvl3pPr lvl="2" algn="ctr" rtl="0">
              <a:buNone/>
              <a:defRPr sz="1733">
                <a:solidFill>
                  <a:schemeClr val="accent2"/>
                </a:solidFill>
                <a:latin typeface="Barlow Light"/>
                <a:ea typeface="Barlow Light"/>
                <a:cs typeface="Barlow Light"/>
                <a:sym typeface="Barlow Light"/>
              </a:defRPr>
            </a:lvl3pPr>
            <a:lvl4pPr lvl="3" algn="ctr" rtl="0">
              <a:buNone/>
              <a:defRPr sz="1733">
                <a:solidFill>
                  <a:schemeClr val="accent2"/>
                </a:solidFill>
                <a:latin typeface="Barlow Light"/>
                <a:ea typeface="Barlow Light"/>
                <a:cs typeface="Barlow Light"/>
                <a:sym typeface="Barlow Light"/>
              </a:defRPr>
            </a:lvl4pPr>
            <a:lvl5pPr lvl="4" algn="ctr" rtl="0">
              <a:buNone/>
              <a:defRPr sz="1733">
                <a:solidFill>
                  <a:schemeClr val="accent2"/>
                </a:solidFill>
                <a:latin typeface="Barlow Light"/>
                <a:ea typeface="Barlow Light"/>
                <a:cs typeface="Barlow Light"/>
                <a:sym typeface="Barlow Light"/>
              </a:defRPr>
            </a:lvl5pPr>
            <a:lvl6pPr lvl="5" algn="ctr" rtl="0">
              <a:buNone/>
              <a:defRPr sz="1733">
                <a:solidFill>
                  <a:schemeClr val="accent2"/>
                </a:solidFill>
                <a:latin typeface="Barlow Light"/>
                <a:ea typeface="Barlow Light"/>
                <a:cs typeface="Barlow Light"/>
                <a:sym typeface="Barlow Light"/>
              </a:defRPr>
            </a:lvl6pPr>
            <a:lvl7pPr lvl="6" algn="ctr" rtl="0">
              <a:buNone/>
              <a:defRPr sz="1733">
                <a:solidFill>
                  <a:schemeClr val="accent2"/>
                </a:solidFill>
                <a:latin typeface="Barlow Light"/>
                <a:ea typeface="Barlow Light"/>
                <a:cs typeface="Barlow Light"/>
                <a:sym typeface="Barlow Light"/>
              </a:defRPr>
            </a:lvl7pPr>
            <a:lvl8pPr lvl="7" algn="ctr" rtl="0">
              <a:buNone/>
              <a:defRPr sz="1733">
                <a:solidFill>
                  <a:schemeClr val="accent2"/>
                </a:solidFill>
                <a:latin typeface="Barlow Light"/>
                <a:ea typeface="Barlow Light"/>
                <a:cs typeface="Barlow Light"/>
                <a:sym typeface="Barlow Light"/>
              </a:defRPr>
            </a:lvl8pPr>
            <a:lvl9pPr lvl="8" algn="ctr" rtl="0">
              <a:buNone/>
              <a:defRPr sz="1733">
                <a:solidFill>
                  <a:schemeClr val="accent2"/>
                </a:solidFill>
                <a:latin typeface="Barlow Light"/>
                <a:ea typeface="Barlow Light"/>
                <a:cs typeface="Barlow Light"/>
                <a:sym typeface="Barlow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9" name="Google Shape;9;p1"/>
          <p:cNvSpPr/>
          <p:nvPr/>
        </p:nvSpPr>
        <p:spPr>
          <a:xfrm>
            <a:off x="0" y="6795933"/>
            <a:ext cx="11626400" cy="62000"/>
          </a:xfrm>
          <a:prstGeom prst="rect">
            <a:avLst/>
          </a:prstGeom>
          <a:gradFill>
            <a:gsLst>
              <a:gs pos="0">
                <a:srgbClr val="FFFFFF">
                  <a:alpha val="29803"/>
                  <a:alpha val="29800"/>
                </a:srgbClr>
              </a:gs>
              <a:gs pos="100000">
                <a:srgbClr val="FFFFFF">
                  <a:alpha val="0"/>
                  <a:alpha val="29800"/>
                </a:srgbClr>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 name="Google Shape;10;p1"/>
          <p:cNvSpPr/>
          <p:nvPr/>
        </p:nvSpPr>
        <p:spPr>
          <a:xfrm>
            <a:off x="11591200" y="6795933"/>
            <a:ext cx="600800" cy="62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mc:AlternateContent xmlns:mc="http://schemas.openxmlformats.org/markup-compatibility/2006" xmlns:p14="http://schemas.microsoft.com/office/powerpoint/2010/main">
    <mc:Choice Requires="p14">
      <p:transition spd="slow" p14:dur="1800">
        <p:fade thruBlk="1"/>
      </p:transition>
    </mc:Choice>
    <mc:Fallback xmlns="">
      <p:transition spd="slow">
        <p:fade thruBlk="1"/>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jeffrey.leonard@tccd.edu" TargetMode="External"/><Relationship Id="rId7" Type="http://schemas.openxmlformats.org/officeDocument/2006/relationships/hyperlink" Target="mailto:kymberly.dangerfield@tccd.edu"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mailto:iliana.carrasco@tccd.edu" TargetMode="External"/><Relationship Id="rId5" Type="http://schemas.openxmlformats.org/officeDocument/2006/relationships/hyperlink" Target="mailto:tiffany.stanton@tccd.edu"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mailto:Amanda.cermak@tccd.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TR.SurgicalTechnology@tccd.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ccd.edu/academics/courses-and-programs/programs-a-z/credit/surgical-technology/#job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TR.HealthCareAdvising@tccd.edu" TargetMode="External"/><Relationship Id="rId2" Type="http://schemas.openxmlformats.org/officeDocument/2006/relationships/hyperlink" Target="https://www.tccd.edu/academics/courses-and-programs/programs-a-z/credit/surgical-technology/surg-how-to-appl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ccd.edu/academics/courses-and-programs/programs-a-z/credit/surgical-technology/" TargetMode="External"/><Relationship Id="rId2" Type="http://schemas.openxmlformats.org/officeDocument/2006/relationships/hyperlink" Target="https://www.ast.org/Members/Professional_Resourc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ccd.edu/admission/testing-centers/tsi-assessment/" TargetMode="External"/><Relationship Id="rId2" Type="http://schemas.openxmlformats.org/officeDocument/2006/relationships/hyperlink" Target="https://www.tccd.edu/admission/how-to-appl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6916" y="4854346"/>
            <a:ext cx="10407602" cy="868026"/>
          </a:xfrm>
        </p:spPr>
        <p:txBody>
          <a:bodyPr>
            <a:normAutofit/>
          </a:bodyPr>
          <a:lstStyle/>
          <a:p>
            <a:r>
              <a:rPr lang="en-US" sz="4800">
                <a:solidFill>
                  <a:srgbClr val="EBEBEB"/>
                </a:solidFill>
              </a:rPr>
              <a:t>SURGICAL TECHNOLOGY </a:t>
            </a:r>
            <a:endParaRPr lang="en-US" sz="4800"/>
          </a:p>
        </p:txBody>
      </p:sp>
      <p:sp>
        <p:nvSpPr>
          <p:cNvPr id="3" name="Subtitle 2"/>
          <p:cNvSpPr>
            <a:spLocks noGrp="1"/>
          </p:cNvSpPr>
          <p:nvPr>
            <p:ph type="subTitle" idx="1"/>
          </p:nvPr>
        </p:nvSpPr>
        <p:spPr>
          <a:xfrm>
            <a:off x="636917" y="5722374"/>
            <a:ext cx="10407602" cy="487924"/>
          </a:xfrm>
        </p:spPr>
        <p:txBody>
          <a:bodyPr>
            <a:normAutofit/>
          </a:bodyPr>
          <a:lstStyle/>
          <a:p>
            <a:r>
              <a:rPr lang="en-US">
                <a:solidFill>
                  <a:schemeClr val="tx2">
                    <a:lumMod val="40000"/>
                    <a:lumOff val="60000"/>
                  </a:schemeClr>
                </a:solidFill>
              </a:rPr>
              <a:t>INFORMATION SESSION</a:t>
            </a:r>
          </a:p>
        </p:txBody>
      </p:sp>
      <p:pic>
        <p:nvPicPr>
          <p:cNvPr id="7" name="Picture 11" descr="Tarrant County College logo with program information&#10;&#10;Trinity River Campus East Department of Health Sciences &#10;&#10;Address: 245 E. Belknap St. Fort Worth, TX 76102&#10;&#10;Phone: 817-515-2345&#10;&#10;Website: tccd.edu">
            <a:extLst>
              <a:ext uri="{FF2B5EF4-FFF2-40B4-BE49-F238E27FC236}">
                <a16:creationId xmlns:a16="http://schemas.microsoft.com/office/drawing/2014/main" id="{2B37DEB5-1DCF-2B9C-2615-0E4CE8511193}"/>
              </a:ext>
            </a:extLst>
          </p:cNvPr>
          <p:cNvPicPr>
            <a:picLocks noChangeAspect="1"/>
          </p:cNvPicPr>
          <p:nvPr/>
        </p:nvPicPr>
        <p:blipFill rotWithShape="1">
          <a:blip r:embed="rId2"/>
          <a:srcRect r="-339" b="-1053"/>
          <a:stretch/>
        </p:blipFill>
        <p:spPr>
          <a:xfrm>
            <a:off x="340434" y="1130036"/>
            <a:ext cx="3679752" cy="120201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F587-5164-5D95-3CA7-DE397D4F8C69}"/>
              </a:ext>
            </a:extLst>
          </p:cNvPr>
          <p:cNvSpPr>
            <a:spLocks noGrp="1"/>
          </p:cNvSpPr>
          <p:nvPr>
            <p:ph type="title"/>
          </p:nvPr>
        </p:nvSpPr>
        <p:spPr/>
        <p:txBody>
          <a:bodyPr/>
          <a:lstStyle/>
          <a:p>
            <a:r>
              <a:rPr lang="en-US">
                <a:ea typeface="+mj-lt"/>
                <a:cs typeface="+mj-lt"/>
              </a:rPr>
              <a:t>ELIGIBILITY CONTINUED </a:t>
            </a:r>
          </a:p>
        </p:txBody>
      </p:sp>
      <p:sp>
        <p:nvSpPr>
          <p:cNvPr id="3" name="Content Placeholder 2">
            <a:extLst>
              <a:ext uri="{FF2B5EF4-FFF2-40B4-BE49-F238E27FC236}">
                <a16:creationId xmlns:a16="http://schemas.microsoft.com/office/drawing/2014/main" id="{CBFD0A16-EB9F-9A63-5AFF-C82DB0A2A871}"/>
              </a:ext>
            </a:extLst>
          </p:cNvPr>
          <p:cNvSpPr>
            <a:spLocks noGrp="1"/>
          </p:cNvSpPr>
          <p:nvPr>
            <p:ph idx="1"/>
          </p:nvPr>
        </p:nvSpPr>
        <p:spPr>
          <a:xfrm>
            <a:off x="419244" y="2052918"/>
            <a:ext cx="3465337" cy="4206366"/>
          </a:xfrm>
        </p:spPr>
        <p:txBody>
          <a:bodyPr vert="horz" lIns="91440" tIns="45720" rIns="91440" bIns="45720" rtlCol="0" anchor="t">
            <a:normAutofit/>
          </a:bodyPr>
          <a:lstStyle/>
          <a:p>
            <a:pPr marL="0" indent="0">
              <a:buNone/>
            </a:pPr>
            <a:r>
              <a:rPr lang="en-US" b="1" u="sng" dirty="0">
                <a:ea typeface="+mj-lt"/>
                <a:cs typeface="+mj-lt"/>
              </a:rPr>
              <a:t>Prerequisite Courses</a:t>
            </a:r>
          </a:p>
          <a:p>
            <a:pPr marL="0" indent="0">
              <a:buClr>
                <a:srgbClr val="8AD0D6"/>
              </a:buClr>
              <a:buNone/>
            </a:pPr>
            <a:r>
              <a:rPr lang="en-US" sz="1600" dirty="0">
                <a:ea typeface="+mj-lt"/>
                <a:cs typeface="+mj-lt"/>
              </a:rPr>
              <a:t>Please note that you must have a C or higher to be considered.</a:t>
            </a:r>
          </a:p>
          <a:p>
            <a:pPr marL="305435" indent="-305435">
              <a:buClr>
                <a:srgbClr val="8AD0D6"/>
              </a:buClr>
            </a:pPr>
            <a:r>
              <a:rPr lang="en-US" sz="1400" dirty="0">
                <a:ea typeface="+mj-lt"/>
                <a:cs typeface="+mj-lt"/>
              </a:rPr>
              <a:t>HPRS 1206 – Essentials of Medical Terminology </a:t>
            </a:r>
            <a:endParaRPr lang="en-US" sz="1400"/>
          </a:p>
          <a:p>
            <a:pPr marL="305435" indent="-305435">
              <a:buClr>
                <a:srgbClr val="8AD0D6"/>
              </a:buClr>
            </a:pPr>
            <a:r>
              <a:rPr lang="en-US" sz="1400" dirty="0">
                <a:ea typeface="+mj-lt"/>
                <a:cs typeface="+mj-lt"/>
              </a:rPr>
              <a:t>BIOL 2420 or 2421 - Microbiology for Non-Science or Science Majors</a:t>
            </a:r>
          </a:p>
          <a:p>
            <a:pPr marL="305435" indent="-305435">
              <a:buClr>
                <a:srgbClr val="8AD0D6"/>
              </a:buClr>
            </a:pPr>
            <a:r>
              <a:rPr lang="en-US" sz="1400" dirty="0">
                <a:ea typeface="+mj-lt"/>
                <a:cs typeface="+mj-lt"/>
              </a:rPr>
              <a:t>BIOL 2401 - A&amp;P I*</a:t>
            </a:r>
          </a:p>
          <a:p>
            <a:pPr marL="305435" indent="-305435">
              <a:buClr>
                <a:srgbClr val="8AD0D6"/>
              </a:buClr>
            </a:pPr>
            <a:r>
              <a:rPr lang="en-US" sz="1400" dirty="0">
                <a:ea typeface="+mj-lt"/>
                <a:cs typeface="+mj-lt"/>
              </a:rPr>
              <a:t>BIOL 2402 - A&amp;P II*</a:t>
            </a:r>
          </a:p>
          <a:p>
            <a:pPr marL="0" indent="0">
              <a:buNone/>
            </a:pPr>
            <a:r>
              <a:rPr lang="en-US" sz="1200" i="1" dirty="0">
                <a:ea typeface="+mj-lt"/>
                <a:cs typeface="+mj-lt"/>
              </a:rPr>
              <a:t>*Courses cannot be older than 5 years during admission process* </a:t>
            </a:r>
            <a:endParaRPr lang="en-US" sz="1200"/>
          </a:p>
          <a:p>
            <a:pPr marL="0" indent="0">
              <a:buNone/>
            </a:pPr>
            <a:r>
              <a:rPr lang="en-US" sz="1200" i="1" dirty="0">
                <a:ea typeface="+mj-lt"/>
                <a:cs typeface="+mj-lt"/>
              </a:rPr>
              <a:t>Please ALSO note that SCIT COURSES are not accepted replacements for the BIOL courses. We will not allow any exceptions. </a:t>
            </a:r>
            <a:endParaRPr lang="en-US" sz="1200" dirty="0">
              <a:ea typeface="+mj-lt"/>
              <a:cs typeface="+mj-lt"/>
            </a:endParaRPr>
          </a:p>
        </p:txBody>
      </p:sp>
      <p:sp>
        <p:nvSpPr>
          <p:cNvPr id="5" name="Content Placeholder 2">
            <a:extLst>
              <a:ext uri="{FF2B5EF4-FFF2-40B4-BE49-F238E27FC236}">
                <a16:creationId xmlns:a16="http://schemas.microsoft.com/office/drawing/2014/main" id="{A62226D0-473E-F465-80FA-91653EE3D655}"/>
              </a:ext>
            </a:extLst>
          </p:cNvPr>
          <p:cNvSpPr txBox="1">
            <a:spLocks/>
          </p:cNvSpPr>
          <p:nvPr/>
        </p:nvSpPr>
        <p:spPr>
          <a:xfrm>
            <a:off x="3875858" y="2047228"/>
            <a:ext cx="3901689" cy="4635283"/>
          </a:xfrm>
          <a:prstGeom prst="rect">
            <a:avLst/>
          </a:prstGeom>
        </p:spPr>
        <p:txBody>
          <a:bodyPr vert="horz" lIns="91440" tIns="45720" rIns="91440" bIns="45720" rtlCol="0" anchor="t">
            <a:normAutofit fontScale="70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600" b="1" u="sng">
                <a:ea typeface="+mj-lt"/>
                <a:cs typeface="+mj-lt"/>
              </a:rPr>
              <a:t>Pre Admission Requirement</a:t>
            </a:r>
            <a:endParaRPr lang="en-US" sz="2600" b="1" u="sng"/>
          </a:p>
          <a:p>
            <a:pPr marL="0" indent="0">
              <a:buClr>
                <a:srgbClr val="8AD0D6"/>
              </a:buClr>
              <a:buNone/>
            </a:pPr>
            <a:r>
              <a:rPr lang="en-US" sz="2300">
                <a:ea typeface="+mj-lt"/>
                <a:cs typeface="+mj-lt"/>
              </a:rPr>
              <a:t>Please be aware that the </a:t>
            </a:r>
            <a:r>
              <a:rPr lang="en-US" sz="2300" b="1">
                <a:ea typeface="+mj-lt"/>
                <a:cs typeface="+mj-lt"/>
              </a:rPr>
              <a:t>TAC</a:t>
            </a:r>
            <a:r>
              <a:rPr lang="en-US" sz="2300">
                <a:ea typeface="+mj-lt"/>
                <a:cs typeface="+mj-lt"/>
              </a:rPr>
              <a:t> (Texas Administrative Code) and </a:t>
            </a:r>
            <a:r>
              <a:rPr lang="en-US" sz="2300" b="1">
                <a:ea typeface="+mj-lt"/>
                <a:cs typeface="+mj-lt"/>
              </a:rPr>
              <a:t>DFW Hospital Council Standards</a:t>
            </a:r>
            <a:r>
              <a:rPr lang="en-US" sz="2300">
                <a:ea typeface="+mj-lt"/>
                <a:cs typeface="+mj-lt"/>
              </a:rPr>
              <a:t> require that all students in health-related programs complete certain immunizations. </a:t>
            </a:r>
          </a:p>
          <a:p>
            <a:pPr>
              <a:buClr>
                <a:srgbClr val="8AD0D6"/>
              </a:buClr>
            </a:pPr>
            <a:r>
              <a:rPr lang="en-US" dirty="0">
                <a:ea typeface="+mj-lt"/>
                <a:cs typeface="+mj-lt"/>
              </a:rPr>
              <a:t>Hep B MUST be submitted with your application and completed prior to the beginning of the program, if accepted. Proof can be one of the following: </a:t>
            </a:r>
          </a:p>
          <a:p>
            <a:pPr lvl="1" indent="-342900">
              <a:buClr>
                <a:srgbClr val="8AD0D6"/>
              </a:buClr>
              <a:buFont typeface="Courier New" charset="2"/>
              <a:buChar char="o"/>
            </a:pPr>
            <a:r>
              <a:rPr lang="en-US" sz="1900">
                <a:ea typeface="+mj-lt"/>
                <a:cs typeface="+mj-lt"/>
              </a:rPr>
              <a:t>Documentation of 3 dose series*</a:t>
            </a:r>
            <a:endParaRPr lang="en-US" sz="1900" dirty="0">
              <a:ea typeface="+mj-lt"/>
              <a:cs typeface="+mj-lt"/>
            </a:endParaRPr>
          </a:p>
          <a:p>
            <a:pPr lvl="1" indent="-342900">
              <a:buClr>
                <a:srgbClr val="8AD0D6"/>
              </a:buClr>
              <a:buFont typeface="Courier New" charset="2"/>
              <a:buChar char="o"/>
            </a:pPr>
            <a:r>
              <a:rPr lang="en-US" sz="1900" dirty="0">
                <a:ea typeface="+mj-lt"/>
                <a:cs typeface="+mj-lt"/>
              </a:rPr>
              <a:t>Documentation of 2 dose series (</a:t>
            </a:r>
            <a:r>
              <a:rPr lang="en-US" sz="1900" dirty="0" err="1">
                <a:ea typeface="+mj-lt"/>
                <a:cs typeface="+mj-lt"/>
              </a:rPr>
              <a:t>Heplisav</a:t>
            </a:r>
            <a:r>
              <a:rPr lang="en-US" sz="1900" dirty="0">
                <a:ea typeface="+mj-lt"/>
                <a:cs typeface="+mj-lt"/>
              </a:rPr>
              <a:t>-B) </a:t>
            </a:r>
          </a:p>
          <a:p>
            <a:pPr lvl="1" indent="-342900">
              <a:buClr>
                <a:srgbClr val="8AD0D6"/>
              </a:buClr>
              <a:buFont typeface="Courier New" charset="2"/>
              <a:buChar char="o"/>
            </a:pPr>
            <a:r>
              <a:rPr lang="en-US" sz="1900">
                <a:ea typeface="+mj-lt"/>
                <a:cs typeface="+mj-lt"/>
              </a:rPr>
              <a:t>Titers showing immunity</a:t>
            </a:r>
          </a:p>
          <a:p>
            <a:pPr marL="0" indent="0" algn="ctr">
              <a:buNone/>
            </a:pPr>
            <a:endParaRPr lang="en-US" b="1" dirty="0">
              <a:ea typeface="+mj-lt"/>
              <a:cs typeface="+mj-lt"/>
            </a:endParaRPr>
          </a:p>
          <a:p>
            <a:pPr marL="0" indent="0" algn="ctr">
              <a:buNone/>
            </a:pPr>
            <a:r>
              <a:rPr lang="en-US" b="1">
                <a:ea typeface="+mj-lt"/>
                <a:cs typeface="+mj-lt"/>
              </a:rPr>
              <a:t>*Hep B 3 dose series can take up to 6 </a:t>
            </a:r>
            <a:r>
              <a:rPr lang="en-US" b="1" dirty="0">
                <a:ea typeface="+mj-lt"/>
                <a:cs typeface="+mj-lt"/>
              </a:rPr>
              <a:t>months to complete, it is best to get started NOW, or you </a:t>
            </a:r>
            <a:r>
              <a:rPr lang="en-US" b="1">
                <a:ea typeface="+mj-lt"/>
                <a:cs typeface="+mj-lt"/>
              </a:rPr>
              <a:t>cannot</a:t>
            </a:r>
            <a:r>
              <a:rPr lang="en-US" b="1" dirty="0">
                <a:ea typeface="+mj-lt"/>
                <a:cs typeface="+mj-lt"/>
              </a:rPr>
              <a:t> start the program.</a:t>
            </a:r>
            <a:endParaRPr lang="en-US" b="1" dirty="0"/>
          </a:p>
        </p:txBody>
      </p:sp>
      <p:sp>
        <p:nvSpPr>
          <p:cNvPr id="7" name="Content Placeholder 2">
            <a:extLst>
              <a:ext uri="{FF2B5EF4-FFF2-40B4-BE49-F238E27FC236}">
                <a16:creationId xmlns:a16="http://schemas.microsoft.com/office/drawing/2014/main" id="{D6D097D8-8C27-9B79-8A32-EF367C4A8ED9}"/>
              </a:ext>
            </a:extLst>
          </p:cNvPr>
          <p:cNvSpPr txBox="1">
            <a:spLocks/>
          </p:cNvSpPr>
          <p:nvPr/>
        </p:nvSpPr>
        <p:spPr>
          <a:xfrm>
            <a:off x="7992485" y="2049454"/>
            <a:ext cx="3757318" cy="4637013"/>
          </a:xfrm>
          <a:prstGeom prst="rect">
            <a:avLst/>
          </a:prstGeom>
        </p:spPr>
        <p:txBody>
          <a:bodyPr vert="horz" lIns="91440" tIns="45720" rIns="91440" bIns="45720" rtlCol="0" anchor="t">
            <a:normAutofit fontScale="5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300" b="1" u="sng">
                <a:ea typeface="+mj-lt"/>
                <a:cs typeface="+mj-lt"/>
              </a:rPr>
              <a:t>Post Admission Requirements</a:t>
            </a:r>
            <a:endParaRPr lang="en-US" sz="3300"/>
          </a:p>
          <a:p>
            <a:pPr>
              <a:buClr>
                <a:srgbClr val="8AD0D6"/>
              </a:buClr>
            </a:pPr>
            <a:r>
              <a:rPr lang="en-US" sz="2500">
                <a:ea typeface="+mj-lt"/>
                <a:cs typeface="+mj-lt"/>
              </a:rPr>
              <a:t>MMR </a:t>
            </a:r>
          </a:p>
          <a:p>
            <a:pPr>
              <a:buClr>
                <a:srgbClr val="8AD0D6"/>
              </a:buClr>
            </a:pPr>
            <a:r>
              <a:rPr lang="en-US" sz="2500">
                <a:ea typeface="+mj-lt"/>
                <a:cs typeface="+mj-lt"/>
              </a:rPr>
              <a:t>TDAP </a:t>
            </a:r>
          </a:p>
          <a:p>
            <a:pPr>
              <a:buClr>
                <a:srgbClr val="8AD0D6"/>
              </a:buClr>
            </a:pPr>
            <a:r>
              <a:rPr lang="en-US" sz="2500">
                <a:ea typeface="+mj-lt"/>
                <a:cs typeface="+mj-lt"/>
              </a:rPr>
              <a:t>Varicella </a:t>
            </a:r>
          </a:p>
          <a:p>
            <a:pPr>
              <a:buClr>
                <a:srgbClr val="8AD0D6"/>
              </a:buClr>
            </a:pPr>
            <a:r>
              <a:rPr lang="en-US" sz="2500"/>
              <a:t>Recent TB and Flu renewed annually while in the program</a:t>
            </a:r>
          </a:p>
          <a:p>
            <a:pPr>
              <a:buClr>
                <a:srgbClr val="8AD0D6"/>
              </a:buClr>
            </a:pPr>
            <a:r>
              <a:rPr lang="en-US" sz="2500">
                <a:ea typeface="+mj-lt"/>
                <a:cs typeface="+mj-lt"/>
              </a:rPr>
              <a:t>CPR BLS via AHA</a:t>
            </a:r>
          </a:p>
          <a:p>
            <a:pPr>
              <a:buClr>
                <a:srgbClr val="8AD0D6"/>
              </a:buClr>
            </a:pPr>
            <a:r>
              <a:rPr lang="en-US" sz="2500">
                <a:ea typeface="+mj-lt"/>
                <a:cs typeface="+mj-lt"/>
              </a:rPr>
              <a:t>Drug Screen and Background Check*</a:t>
            </a:r>
          </a:p>
          <a:p>
            <a:pPr marL="0" indent="0">
              <a:buClr>
                <a:srgbClr val="8AD0D6"/>
              </a:buClr>
              <a:buNone/>
            </a:pPr>
            <a:endParaRPr lang="en-US">
              <a:ea typeface="+mj-lt"/>
              <a:cs typeface="+mj-lt"/>
            </a:endParaRPr>
          </a:p>
          <a:p>
            <a:pPr marL="0" indent="0">
              <a:buNone/>
            </a:pPr>
            <a:r>
              <a:rPr lang="en-US" sz="2200">
                <a:ea typeface="+mj-lt"/>
                <a:cs typeface="+mj-lt"/>
              </a:rPr>
              <a:t>*If there is something you feel might prevent you from being accepted into the program, it is your responsibility to contact the testing entity and the background check company before being accepted into the program. Should you learn that you will not pass the background check and/or the requirements for the national registry, you should not apply to any program within the health sciences.</a:t>
            </a:r>
            <a:endParaRPr lang="en-US" sz="2200"/>
          </a:p>
        </p:txBody>
      </p:sp>
    </p:spTree>
    <p:extLst>
      <p:ext uri="{BB962C8B-B14F-4D97-AF65-F5344CB8AC3E}">
        <p14:creationId xmlns:p14="http://schemas.microsoft.com/office/powerpoint/2010/main" val="3849303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EAE2-D5DA-CCDF-07F1-031C69E1A3DB}"/>
              </a:ext>
            </a:extLst>
          </p:cNvPr>
          <p:cNvSpPr>
            <a:spLocks noGrp="1"/>
          </p:cNvSpPr>
          <p:nvPr>
            <p:ph type="title"/>
          </p:nvPr>
        </p:nvSpPr>
        <p:spPr>
          <a:xfrm>
            <a:off x="646111" y="838308"/>
            <a:ext cx="9404723" cy="790930"/>
          </a:xfrm>
        </p:spPr>
        <p:txBody>
          <a:bodyPr/>
          <a:lstStyle/>
          <a:p>
            <a:r>
              <a:rPr lang="en-US" sz="3200">
                <a:ea typeface="+mj-lt"/>
                <a:cs typeface="+mj-lt"/>
              </a:rPr>
              <a:t>REQUIRED/RECOMMENDED COURSES</a:t>
            </a:r>
            <a:endParaRPr lang="en-US" sz="2000">
              <a:ea typeface="+mj-lt"/>
              <a:cs typeface="+mj-lt"/>
            </a:endParaRPr>
          </a:p>
        </p:txBody>
      </p:sp>
      <p:sp>
        <p:nvSpPr>
          <p:cNvPr id="3" name="Content Placeholder 2">
            <a:extLst>
              <a:ext uri="{FF2B5EF4-FFF2-40B4-BE49-F238E27FC236}">
                <a16:creationId xmlns:a16="http://schemas.microsoft.com/office/drawing/2014/main" id="{F0A8D52E-1B23-F4D5-2217-1DD4C0A394BA}"/>
              </a:ext>
            </a:extLst>
          </p:cNvPr>
          <p:cNvSpPr>
            <a:spLocks noGrp="1"/>
          </p:cNvSpPr>
          <p:nvPr>
            <p:ph idx="1"/>
          </p:nvPr>
        </p:nvSpPr>
        <p:spPr>
          <a:xfrm>
            <a:off x="1286926" y="2137774"/>
            <a:ext cx="9607553" cy="3605685"/>
          </a:xfrm>
        </p:spPr>
        <p:txBody>
          <a:bodyPr vert="horz" lIns="91440" tIns="45720" rIns="91440" bIns="45720" rtlCol="0" anchor="t">
            <a:normAutofit/>
          </a:bodyPr>
          <a:lstStyle/>
          <a:p>
            <a:pPr marL="305435" indent="-305435"/>
            <a:r>
              <a:rPr lang="en-US" dirty="0">
                <a:solidFill>
                  <a:schemeClr val="tx1"/>
                </a:solidFill>
                <a:ea typeface="+mj-lt"/>
                <a:cs typeface="+mj-lt"/>
              </a:rPr>
              <a:t>ALL SRGT AND OTHER COURSES (REQUIRED FOR DEGREE) MUST BE PASSED WITH A </a:t>
            </a:r>
            <a:r>
              <a:rPr lang="en-US" b="1" dirty="0">
                <a:solidFill>
                  <a:schemeClr val="tx1"/>
                </a:solidFill>
                <a:ea typeface="+mj-lt"/>
                <a:cs typeface="+mj-lt"/>
              </a:rPr>
              <a:t>MINIMUM GRADE OF C</a:t>
            </a:r>
            <a:endParaRPr lang="en-US" b="1">
              <a:solidFill>
                <a:schemeClr val="tx1"/>
              </a:solidFill>
              <a:ea typeface="+mj-lt"/>
              <a:cs typeface="+mj-lt"/>
            </a:endParaRPr>
          </a:p>
          <a:p>
            <a:pPr marL="305435" indent="-305435">
              <a:buClr>
                <a:srgbClr val="8AD0D6"/>
              </a:buClr>
            </a:pPr>
            <a:r>
              <a:rPr lang="en-US" dirty="0">
                <a:ea typeface="+mj-lt"/>
                <a:cs typeface="+mj-lt"/>
              </a:rPr>
              <a:t>It is highly </a:t>
            </a:r>
            <a:r>
              <a:rPr lang="en-US" b="1" dirty="0">
                <a:ea typeface="+mj-lt"/>
                <a:cs typeface="+mj-lt"/>
              </a:rPr>
              <a:t>recommended </a:t>
            </a:r>
            <a:r>
              <a:rPr lang="en-US" dirty="0">
                <a:ea typeface="+mj-lt"/>
                <a:cs typeface="+mj-lt"/>
              </a:rPr>
              <a:t>that the following general education courses be completed prior to program application but </a:t>
            </a:r>
            <a:r>
              <a:rPr lang="en-US" i="1" dirty="0">
                <a:ea typeface="+mj-lt"/>
                <a:cs typeface="+mj-lt"/>
              </a:rPr>
              <a:t>not </a:t>
            </a:r>
            <a:r>
              <a:rPr lang="en-US" dirty="0">
                <a:ea typeface="+mj-lt"/>
                <a:cs typeface="+mj-lt"/>
              </a:rPr>
              <a:t>required.</a:t>
            </a:r>
          </a:p>
          <a:p>
            <a:pPr marL="629920" lvl="1" indent="-305435">
              <a:buClr>
                <a:srgbClr val="8AD0D6"/>
              </a:buClr>
            </a:pPr>
            <a:r>
              <a:rPr lang="en-US" sz="1700" dirty="0">
                <a:ea typeface="+mj-lt"/>
                <a:cs typeface="+mj-lt"/>
              </a:rPr>
              <a:t>SPCH 1311 (Introduction to Speech Communication) </a:t>
            </a:r>
          </a:p>
          <a:p>
            <a:pPr marL="629920" lvl="1" indent="-305435">
              <a:buClr>
                <a:srgbClr val="8AD0D6"/>
              </a:buClr>
            </a:pPr>
            <a:r>
              <a:rPr lang="en-US" sz="1700" dirty="0">
                <a:ea typeface="+mj-lt"/>
                <a:cs typeface="+mj-lt"/>
              </a:rPr>
              <a:t>PHIL 2306 (Intro to Ethics) </a:t>
            </a:r>
          </a:p>
          <a:p>
            <a:pPr marL="629920" lvl="1" indent="-305435">
              <a:buClr>
                <a:srgbClr val="8AD0D6"/>
              </a:buClr>
            </a:pPr>
            <a:r>
              <a:rPr lang="en-US" sz="1700" dirty="0">
                <a:ea typeface="+mj-lt"/>
                <a:cs typeface="+mj-lt"/>
              </a:rPr>
              <a:t>ENGL 1301 (Composition 1) </a:t>
            </a:r>
          </a:p>
          <a:p>
            <a:pPr marL="629920" lvl="1" indent="-305435">
              <a:buClr>
                <a:srgbClr val="8AD0D6"/>
              </a:buClr>
            </a:pPr>
            <a:r>
              <a:rPr lang="en-US" sz="1700" dirty="0">
                <a:ea typeface="+mj-lt"/>
                <a:cs typeface="+mj-lt"/>
              </a:rPr>
              <a:t>PSYC 2301 (General Psychology) </a:t>
            </a:r>
          </a:p>
          <a:p>
            <a:pPr marL="629920" lvl="1" indent="-305435">
              <a:buClr>
                <a:srgbClr val="8AD0D6"/>
              </a:buClr>
            </a:pPr>
            <a:r>
              <a:rPr lang="en-US" sz="1700" dirty="0">
                <a:ea typeface="+mj-lt"/>
                <a:cs typeface="+mj-lt"/>
              </a:rPr>
              <a:t>HPRS 2201 (Pathophysiology)</a:t>
            </a:r>
            <a:endParaRPr lang="en-US" dirty="0"/>
          </a:p>
          <a:p>
            <a:pPr marL="629920" lvl="1" indent="-305435">
              <a:buClr>
                <a:srgbClr val="8AD0D6"/>
              </a:buClr>
            </a:pPr>
            <a:endParaRPr lang="en-US" sz="1700">
              <a:ea typeface="+mj-lt"/>
              <a:cs typeface="+mj-lt"/>
            </a:endParaRPr>
          </a:p>
        </p:txBody>
      </p:sp>
    </p:spTree>
    <p:extLst>
      <p:ext uri="{BB962C8B-B14F-4D97-AF65-F5344CB8AC3E}">
        <p14:creationId xmlns:p14="http://schemas.microsoft.com/office/powerpoint/2010/main" val="348281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D872-3D01-AF1A-BAE8-33791E440121}"/>
              </a:ext>
            </a:extLst>
          </p:cNvPr>
          <p:cNvSpPr>
            <a:spLocks noGrp="1"/>
          </p:cNvSpPr>
          <p:nvPr>
            <p:ph type="title"/>
          </p:nvPr>
        </p:nvSpPr>
        <p:spPr>
          <a:xfrm>
            <a:off x="648930" y="629267"/>
            <a:ext cx="9252154" cy="1016654"/>
          </a:xfrm>
        </p:spPr>
        <p:txBody>
          <a:bodyPr>
            <a:normAutofit/>
          </a:bodyPr>
          <a:lstStyle/>
          <a:p>
            <a:pPr>
              <a:lnSpc>
                <a:spcPct val="90000"/>
              </a:lnSpc>
            </a:pPr>
            <a:r>
              <a:rPr lang="en-US" sz="3300" dirty="0">
                <a:ea typeface="+mj-lt"/>
                <a:cs typeface="+mj-lt"/>
              </a:rPr>
              <a:t>SURGICAL TECHNOLOGY PROGRAM SCHEDULE/LENGTH</a:t>
            </a:r>
            <a:endParaRPr lang="en-US" sz="3300" dirty="0"/>
          </a:p>
        </p:txBody>
      </p:sp>
      <p:sp>
        <p:nvSpPr>
          <p:cNvPr id="3" name="Content Placeholder 2">
            <a:extLst>
              <a:ext uri="{FF2B5EF4-FFF2-40B4-BE49-F238E27FC236}">
                <a16:creationId xmlns:a16="http://schemas.microsoft.com/office/drawing/2014/main" id="{EDAC0AAF-C3E8-706C-5A0E-7873E0A0F0CB}"/>
              </a:ext>
            </a:extLst>
          </p:cNvPr>
          <p:cNvSpPr>
            <a:spLocks noGrp="1"/>
          </p:cNvSpPr>
          <p:nvPr>
            <p:ph idx="1"/>
          </p:nvPr>
        </p:nvSpPr>
        <p:spPr>
          <a:xfrm>
            <a:off x="1180335" y="2611115"/>
            <a:ext cx="4086949" cy="2141810"/>
          </a:xfrm>
        </p:spPr>
        <p:txBody>
          <a:bodyPr vert="horz" lIns="91440" tIns="45720" rIns="91440" bIns="45720" rtlCol="0" anchor="t">
            <a:normAutofit/>
          </a:bodyPr>
          <a:lstStyle/>
          <a:p>
            <a:pPr marL="0" indent="0">
              <a:lnSpc>
                <a:spcPct val="90000"/>
              </a:lnSpc>
              <a:buNone/>
            </a:pPr>
            <a:r>
              <a:rPr lang="en-US" b="1">
                <a:ea typeface="+mj-lt"/>
                <a:cs typeface="+mj-lt"/>
              </a:rPr>
              <a:t>Course &amp; Clinical Hours </a:t>
            </a:r>
          </a:p>
          <a:p>
            <a:pPr marL="305435" indent="-305435">
              <a:lnSpc>
                <a:spcPct val="90000"/>
              </a:lnSpc>
              <a:buFont typeface="Wingdings" charset="2"/>
              <a:buChar char="Ø"/>
            </a:pPr>
            <a:r>
              <a:rPr lang="en-US" sz="1600" b="1"/>
              <a:t>Labs</a:t>
            </a:r>
            <a:r>
              <a:rPr lang="en-US" sz="1600"/>
              <a:t>: Tues-Thurs from 8AM-3:30PM</a:t>
            </a:r>
          </a:p>
          <a:p>
            <a:pPr marL="305435" indent="-305435">
              <a:lnSpc>
                <a:spcPct val="90000"/>
              </a:lnSpc>
              <a:buClr>
                <a:srgbClr val="F7F7F7"/>
              </a:buClr>
              <a:buFont typeface="Wingdings" charset="2"/>
              <a:buChar char="Ø"/>
            </a:pPr>
            <a:r>
              <a:rPr lang="en-US" sz="1600" b="1">
                <a:ea typeface="+mj-lt"/>
                <a:cs typeface="+mj-lt"/>
              </a:rPr>
              <a:t>Clinicals</a:t>
            </a:r>
            <a:r>
              <a:rPr lang="en-US" sz="1600">
                <a:ea typeface="+mj-lt"/>
                <a:cs typeface="+mj-lt"/>
              </a:rPr>
              <a:t>: Mon-Thurs from 6AM-2PM*</a:t>
            </a:r>
          </a:p>
          <a:p>
            <a:pPr marL="305435" indent="-305435">
              <a:lnSpc>
                <a:spcPct val="90000"/>
              </a:lnSpc>
              <a:buClr>
                <a:srgbClr val="F7F7F7"/>
              </a:buClr>
              <a:buFont typeface="Wingdings" charset="2"/>
              <a:buChar char="Ø"/>
            </a:pPr>
            <a:r>
              <a:rPr lang="en-US" sz="1600" b="1">
                <a:ea typeface="+mj-lt"/>
                <a:cs typeface="+mj-lt"/>
              </a:rPr>
              <a:t>Lectures</a:t>
            </a:r>
            <a:r>
              <a:rPr lang="en-US" sz="1600">
                <a:ea typeface="+mj-lt"/>
                <a:cs typeface="+mj-lt"/>
              </a:rPr>
              <a:t>: Monday 1st year; Thursday 2nd year </a:t>
            </a:r>
            <a:endParaRPr lang="en-US" sz="1600"/>
          </a:p>
        </p:txBody>
      </p:sp>
      <p:sp>
        <p:nvSpPr>
          <p:cNvPr id="6" name="Content Placeholder 2">
            <a:extLst>
              <a:ext uri="{FF2B5EF4-FFF2-40B4-BE49-F238E27FC236}">
                <a16:creationId xmlns:a16="http://schemas.microsoft.com/office/drawing/2014/main" id="{3069627D-A0FB-ED15-E643-D45BD1C44985}"/>
              </a:ext>
            </a:extLst>
          </p:cNvPr>
          <p:cNvSpPr txBox="1">
            <a:spLocks/>
          </p:cNvSpPr>
          <p:nvPr/>
        </p:nvSpPr>
        <p:spPr>
          <a:xfrm>
            <a:off x="6182474" y="2613964"/>
            <a:ext cx="4272109" cy="213468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90000"/>
              </a:lnSpc>
              <a:buFont typeface="Wingdings 2" panose="05020102010507070707" pitchFamily="18" charset="2"/>
              <a:buNone/>
            </a:pPr>
            <a:r>
              <a:rPr lang="en-US" b="1">
                <a:ea typeface="+mj-lt"/>
                <a:cs typeface="+mj-lt"/>
              </a:rPr>
              <a:t>This is a Full-Time Program </a:t>
            </a:r>
            <a:endParaRPr lang="en-US"/>
          </a:p>
          <a:p>
            <a:pPr marL="305435" indent="-305435">
              <a:lnSpc>
                <a:spcPct val="90000"/>
              </a:lnSpc>
            </a:pPr>
            <a:r>
              <a:rPr lang="en-US" sz="1600">
                <a:ea typeface="+mj-lt"/>
                <a:cs typeface="+mj-lt"/>
              </a:rPr>
              <a:t>Students need to be able to commit to a full-time schedule for four semesters (18 months for A.A.S.) consecutively. Part-time or distance learning options are not available. </a:t>
            </a:r>
            <a:endParaRPr lang="en-US" sz="1600"/>
          </a:p>
        </p:txBody>
      </p:sp>
      <p:sp>
        <p:nvSpPr>
          <p:cNvPr id="7" name="TextBox 6">
            <a:extLst>
              <a:ext uri="{FF2B5EF4-FFF2-40B4-BE49-F238E27FC236}">
                <a16:creationId xmlns:a16="http://schemas.microsoft.com/office/drawing/2014/main" id="{F7719A1E-20AE-AC0B-67C9-0727F2507D3D}"/>
              </a:ext>
            </a:extLst>
          </p:cNvPr>
          <p:cNvSpPr txBox="1"/>
          <p:nvPr/>
        </p:nvSpPr>
        <p:spPr>
          <a:xfrm>
            <a:off x="2540405" y="5569810"/>
            <a:ext cx="71068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3D3D3D"/>
                </a:solidFill>
              </a:rPr>
              <a:t>Students will receive an AAS in </a:t>
            </a:r>
            <a:r>
              <a:rPr lang="en-US" sz="1600" b="1">
                <a:solidFill>
                  <a:srgbClr val="3D3D3D"/>
                </a:solidFill>
              </a:rPr>
              <a:t>Surgical Technology</a:t>
            </a:r>
            <a:r>
              <a:rPr lang="en-US" sz="1600" b="1" dirty="0">
                <a:solidFill>
                  <a:srgbClr val="3D3D3D"/>
                </a:solidFill>
              </a:rPr>
              <a:t> upon </a:t>
            </a:r>
            <a:r>
              <a:rPr lang="en-US" sz="1600" b="1">
                <a:solidFill>
                  <a:srgbClr val="3D3D3D"/>
                </a:solidFill>
              </a:rPr>
              <a:t>completion. </a:t>
            </a:r>
            <a:endParaRPr lang="en-US" sz="1600"/>
          </a:p>
        </p:txBody>
      </p:sp>
    </p:spTree>
    <p:extLst>
      <p:ext uri="{BB962C8B-B14F-4D97-AF65-F5344CB8AC3E}">
        <p14:creationId xmlns:p14="http://schemas.microsoft.com/office/powerpoint/2010/main" val="292026507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1140400" y="1114667"/>
            <a:ext cx="7076000" cy="5284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400" b="1" dirty="0">
                <a:solidFill>
                  <a:srgbClr val="FFC000"/>
                </a:solidFill>
              </a:rPr>
              <a:t>PROGRAM TIMELINE (18-Months)</a:t>
            </a:r>
            <a:endParaRPr lang="en-US" sz="2400" b="1" dirty="0">
              <a:solidFill>
                <a:srgbClr val="FFC000"/>
              </a:solidFill>
            </a:endParaRPr>
          </a:p>
        </p:txBody>
      </p:sp>
      <p:grpSp>
        <p:nvGrpSpPr>
          <p:cNvPr id="2" name="Group 1" descr="Program timeline that shows 18 months of milestones. &#10;The months are shown from January to December for Year 1 and January to May for Year 2. &#10;For Year 1: &#10;First milestone is First Lab Session and general ed courses, taking place in January. &#10;Second milestone is NEW: Advanced Techniques Lab &amp; Program Lectures, taking place between June and July. &#10;Third milestone is First Clinical Rotations &amp; Program Lectures, taking place in September. &#10;For Year 2: &#10;First milestone is Second Clinical Rotation &amp; Professional Readiness Courses, taking place in January. &#10;Second milestone is certification exam, taking place in April. &#10;Final milestone is Graduation, taking place in May.">
            <a:extLst>
              <a:ext uri="{FF2B5EF4-FFF2-40B4-BE49-F238E27FC236}">
                <a16:creationId xmlns:a16="http://schemas.microsoft.com/office/drawing/2014/main" id="{038FFFBF-010F-4EEA-0310-01CEAEB454FE}"/>
              </a:ext>
            </a:extLst>
          </p:cNvPr>
          <p:cNvGrpSpPr/>
          <p:nvPr/>
        </p:nvGrpSpPr>
        <p:grpSpPr>
          <a:xfrm>
            <a:off x="173736" y="1643067"/>
            <a:ext cx="11410811" cy="4457133"/>
            <a:chOff x="0" y="1643067"/>
            <a:chExt cx="11410811" cy="4457133"/>
          </a:xfrm>
        </p:grpSpPr>
        <p:sp>
          <p:nvSpPr>
            <p:cNvPr id="103" name="Google Shape;103;p13">
              <a:extLst>
                <a:ext uri="{C183D7F6-B498-43B3-948B-1728B52AA6E4}">
                  <adec:decorative xmlns:adec="http://schemas.microsoft.com/office/drawing/2017/decorative" val="1"/>
                </a:ext>
              </a:extLst>
            </p:cNvPr>
            <p:cNvSpPr/>
            <p:nvPr/>
          </p:nvSpPr>
          <p:spPr>
            <a:xfrm>
              <a:off x="0" y="3317533"/>
              <a:ext cx="849600" cy="524800"/>
            </a:xfrm>
            <a:prstGeom prst="homePlate">
              <a:avLst>
                <a:gd name="adj" fmla="val 32030"/>
              </a:avLst>
            </a:prstGeom>
            <a:gradFill>
              <a:gsLst>
                <a:gs pos="0">
                  <a:schemeClr val="accent6"/>
                </a:gs>
                <a:gs pos="100000">
                  <a:schemeClr val="accent5"/>
                </a:gs>
              </a:gsLst>
              <a:lin ang="2700006" scaled="0"/>
            </a:gradFill>
            <a:ln>
              <a:noFill/>
            </a:ln>
            <a:effectLst>
              <a:outerShdw blurRad="28575" dist="9525" algn="bl" rotWithShape="0">
                <a:srgbClr val="000000">
                  <a:alpha val="2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333">
                <a:solidFill>
                  <a:schemeClr val="dk1"/>
                </a:solidFill>
              </a:endParaRPr>
            </a:p>
          </p:txBody>
        </p:sp>
        <p:sp>
          <p:nvSpPr>
            <p:cNvPr id="102" name="Google Shape;102;p13"/>
            <p:cNvSpPr/>
            <p:nvPr/>
          </p:nvSpPr>
          <p:spPr>
            <a:xfrm>
              <a:off x="632377" y="3317533"/>
              <a:ext cx="1097200" cy="524800"/>
            </a:xfrm>
            <a:prstGeom prst="homePlate">
              <a:avLst>
                <a:gd name="adj" fmla="val 32030"/>
              </a:avLst>
            </a:prstGeom>
            <a:solidFill>
              <a:srgbClr val="FFC000"/>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dirty="0">
                  <a:solidFill>
                    <a:schemeClr val="bg1"/>
                  </a:solidFill>
                  <a:latin typeface="Barlow Light"/>
                  <a:ea typeface="Barlow Light"/>
                  <a:cs typeface="Barlow Light"/>
                  <a:sym typeface="Barlow Light"/>
                </a:rPr>
                <a:t>JAN</a:t>
              </a:r>
              <a:endParaRPr lang="en-US" sz="1400" dirty="0">
                <a:solidFill>
                  <a:schemeClr val="bg1"/>
                </a:solidFill>
                <a:latin typeface="Barlow Light"/>
                <a:ea typeface="Barlow Light"/>
                <a:cs typeface="Barlow Light"/>
              </a:endParaRPr>
            </a:p>
          </p:txBody>
        </p:sp>
        <p:cxnSp>
          <p:nvCxnSpPr>
            <p:cNvPr id="104" name="Google Shape;104;p13" descr="arrow resting january, pointing timeline entry of First Lab Session and general ed courses">
              <a:extLst>
                <a:ext uri="{C183D7F6-B498-43B3-948B-1728B52AA6E4}">
                  <adec:decorative xmlns:adec="http://schemas.microsoft.com/office/drawing/2017/decorative" val="0"/>
                </a:ext>
              </a:extLst>
            </p:cNvPr>
            <p:cNvCxnSpPr/>
            <p:nvPr/>
          </p:nvCxnSpPr>
          <p:spPr>
            <a:xfrm rot="10800000">
              <a:off x="1025231" y="2685508"/>
              <a:ext cx="0" cy="664800"/>
            </a:xfrm>
            <a:prstGeom prst="straightConnector1">
              <a:avLst/>
            </a:prstGeom>
            <a:noFill/>
            <a:ln w="9525" cap="flat" cmpd="sng">
              <a:solidFill>
                <a:schemeClr val="lt2"/>
              </a:solidFill>
              <a:prstDash val="solid"/>
              <a:round/>
              <a:headEnd type="oval" w="med" len="med"/>
              <a:tailEnd type="oval" w="med" len="med"/>
            </a:ln>
          </p:spPr>
        </p:cxnSp>
        <p:sp>
          <p:nvSpPr>
            <p:cNvPr id="105" name="Google Shape;105;p13"/>
            <p:cNvSpPr txBox="1"/>
            <p:nvPr/>
          </p:nvSpPr>
          <p:spPr>
            <a:xfrm>
              <a:off x="970533" y="1945867"/>
              <a:ext cx="1666000" cy="7112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600" dirty="0">
                  <a:solidFill>
                    <a:schemeClr val="tx1"/>
                  </a:solidFill>
                  <a:latin typeface="Barlow Light"/>
                  <a:ea typeface="Barlow Light"/>
                  <a:cs typeface="Barlow Light"/>
                  <a:sym typeface="Barlow Light"/>
                </a:rPr>
                <a:t>First Lab Session &amp; General Ed. Courses</a:t>
              </a:r>
              <a:endParaRPr lang="en-US" sz="1600" dirty="0">
                <a:solidFill>
                  <a:schemeClr val="tx1"/>
                </a:solidFill>
                <a:latin typeface="Barlow Light"/>
                <a:ea typeface="Barlow Light"/>
                <a:cs typeface="Barlow Light"/>
              </a:endParaRPr>
            </a:p>
          </p:txBody>
        </p:sp>
        <p:sp>
          <p:nvSpPr>
            <p:cNvPr id="101" name="Google Shape;101;p13"/>
            <p:cNvSpPr/>
            <p:nvPr/>
          </p:nvSpPr>
          <p:spPr>
            <a:xfrm>
              <a:off x="1512489" y="3317533"/>
              <a:ext cx="1097200" cy="524800"/>
            </a:xfrm>
            <a:prstGeom prst="homePlate">
              <a:avLst>
                <a:gd name="adj" fmla="val 32030"/>
              </a:avLst>
            </a:prstGeom>
            <a:solidFill>
              <a:srgbClr val="FFC000"/>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a:solidFill>
                    <a:schemeClr val="bg1"/>
                  </a:solidFill>
                  <a:latin typeface="Barlow Light"/>
                  <a:ea typeface="Barlow Light"/>
                  <a:cs typeface="Barlow Light"/>
                  <a:sym typeface="Barlow Light"/>
                </a:rPr>
                <a:t>FEB</a:t>
              </a:r>
              <a:endParaRPr lang="en-US" sz="1400">
                <a:solidFill>
                  <a:schemeClr val="bg1"/>
                </a:solidFill>
                <a:latin typeface="Barlow Light"/>
                <a:ea typeface="Barlow Light"/>
                <a:cs typeface="Barlow Light"/>
              </a:endParaRPr>
            </a:p>
          </p:txBody>
        </p:sp>
        <p:sp>
          <p:nvSpPr>
            <p:cNvPr id="100" name="Google Shape;100;p13"/>
            <p:cNvSpPr/>
            <p:nvPr/>
          </p:nvSpPr>
          <p:spPr>
            <a:xfrm>
              <a:off x="2392601" y="3317533"/>
              <a:ext cx="1097200" cy="524800"/>
            </a:xfrm>
            <a:prstGeom prst="homePlate">
              <a:avLst>
                <a:gd name="adj" fmla="val 32030"/>
              </a:avLst>
            </a:prstGeom>
            <a:solidFill>
              <a:srgbClr val="FFC000"/>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a:solidFill>
                    <a:schemeClr val="bg1"/>
                  </a:solidFill>
                  <a:latin typeface="Barlow Light"/>
                  <a:ea typeface="Barlow Light"/>
                  <a:cs typeface="Barlow Light"/>
                  <a:sym typeface="Barlow Light"/>
                </a:rPr>
                <a:t>MAR</a:t>
              </a:r>
              <a:endParaRPr lang="en-US" sz="1400">
                <a:solidFill>
                  <a:schemeClr val="bg1"/>
                </a:solidFill>
                <a:latin typeface="Barlow Light"/>
                <a:ea typeface="Barlow Light"/>
                <a:cs typeface="Barlow Light"/>
              </a:endParaRPr>
            </a:p>
          </p:txBody>
        </p:sp>
        <p:sp>
          <p:nvSpPr>
            <p:cNvPr id="99" name="Google Shape;99;p13"/>
            <p:cNvSpPr/>
            <p:nvPr/>
          </p:nvSpPr>
          <p:spPr>
            <a:xfrm>
              <a:off x="3272713" y="3317533"/>
              <a:ext cx="1097200" cy="524800"/>
            </a:xfrm>
            <a:prstGeom prst="homePlate">
              <a:avLst>
                <a:gd name="adj" fmla="val 32030"/>
              </a:avLst>
            </a:prstGeom>
            <a:solidFill>
              <a:srgbClr val="FFC000"/>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a:solidFill>
                    <a:schemeClr val="bg1"/>
                  </a:solidFill>
                  <a:latin typeface="Barlow Light"/>
                  <a:ea typeface="Barlow Light"/>
                  <a:cs typeface="Barlow Light"/>
                  <a:sym typeface="Barlow Light"/>
                </a:rPr>
                <a:t>APR</a:t>
              </a:r>
              <a:endParaRPr lang="en-US" sz="1400">
                <a:solidFill>
                  <a:schemeClr val="bg1"/>
                </a:solidFill>
                <a:latin typeface="Barlow Light"/>
                <a:ea typeface="Barlow Light"/>
                <a:cs typeface="Barlow Light"/>
              </a:endParaRPr>
            </a:p>
          </p:txBody>
        </p:sp>
        <p:sp>
          <p:nvSpPr>
            <p:cNvPr id="98" name="Google Shape;98;p13"/>
            <p:cNvSpPr/>
            <p:nvPr/>
          </p:nvSpPr>
          <p:spPr>
            <a:xfrm>
              <a:off x="4152825" y="3317533"/>
              <a:ext cx="1097200" cy="524800"/>
            </a:xfrm>
            <a:prstGeom prst="homePlate">
              <a:avLst>
                <a:gd name="adj" fmla="val 32030"/>
              </a:avLst>
            </a:prstGeom>
            <a:solidFill>
              <a:srgbClr val="FFC000"/>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a:solidFill>
                    <a:schemeClr val="bg1"/>
                  </a:solidFill>
                  <a:latin typeface="Barlow Light"/>
                  <a:ea typeface="Barlow Light"/>
                  <a:cs typeface="Barlow Light"/>
                  <a:sym typeface="Barlow Light"/>
                </a:rPr>
                <a:t>MAY</a:t>
              </a:r>
              <a:endParaRPr lang="en-US" sz="1400">
                <a:solidFill>
                  <a:schemeClr val="bg1"/>
                </a:solidFill>
                <a:latin typeface="Barlow Light"/>
                <a:ea typeface="Barlow Light"/>
                <a:cs typeface="Barlow Light"/>
              </a:endParaRPr>
            </a:p>
          </p:txBody>
        </p:sp>
        <p:sp>
          <p:nvSpPr>
            <p:cNvPr id="97" name="Google Shape;97;p13"/>
            <p:cNvSpPr/>
            <p:nvPr/>
          </p:nvSpPr>
          <p:spPr>
            <a:xfrm>
              <a:off x="5032939" y="3317533"/>
              <a:ext cx="1097200" cy="524800"/>
            </a:xfrm>
            <a:prstGeom prst="homePlate">
              <a:avLst>
                <a:gd name="adj" fmla="val 32030"/>
              </a:avLst>
            </a:prstGeom>
            <a:solidFill>
              <a:schemeClr val="accent2">
                <a:lumMod val="60000"/>
                <a:lumOff val="40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a:solidFill>
                    <a:schemeClr val="bg1"/>
                  </a:solidFill>
                  <a:latin typeface="Barlow Light"/>
                  <a:ea typeface="Barlow Light"/>
                  <a:cs typeface="Barlow Light"/>
                  <a:sym typeface="Barlow Light"/>
                </a:rPr>
                <a:t>JUN</a:t>
              </a:r>
              <a:endParaRPr lang="en-US" sz="1400">
                <a:solidFill>
                  <a:schemeClr val="bg1"/>
                </a:solidFill>
                <a:latin typeface="Barlow Light"/>
                <a:ea typeface="Barlow Light"/>
                <a:cs typeface="Barlow Light"/>
              </a:endParaRPr>
            </a:p>
          </p:txBody>
        </p:sp>
        <p:sp>
          <p:nvSpPr>
            <p:cNvPr id="96" name="Google Shape;96;p13"/>
            <p:cNvSpPr/>
            <p:nvPr/>
          </p:nvSpPr>
          <p:spPr>
            <a:xfrm>
              <a:off x="5913051" y="3317533"/>
              <a:ext cx="1061565" cy="524800"/>
            </a:xfrm>
            <a:prstGeom prst="homePlate">
              <a:avLst>
                <a:gd name="adj" fmla="val 32030"/>
              </a:avLst>
            </a:prstGeom>
            <a:solidFill>
              <a:schemeClr val="accent2">
                <a:lumMod val="60000"/>
                <a:lumOff val="40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a:solidFill>
                    <a:schemeClr val="bg1"/>
                  </a:solidFill>
                  <a:latin typeface="Barlow Light"/>
                  <a:ea typeface="Barlow Light"/>
                  <a:cs typeface="Barlow Light"/>
                  <a:sym typeface="Barlow Light"/>
                </a:rPr>
                <a:t>JUL</a:t>
              </a:r>
              <a:endParaRPr lang="en-US" sz="1400">
                <a:solidFill>
                  <a:schemeClr val="bg1"/>
                </a:solidFill>
                <a:latin typeface="Barlow Light"/>
                <a:ea typeface="Barlow Light"/>
                <a:cs typeface="Barlow Light"/>
              </a:endParaRPr>
            </a:p>
          </p:txBody>
        </p:sp>
        <p:cxnSp>
          <p:nvCxnSpPr>
            <p:cNvPr id="108" name="Google Shape;108;p13" descr="arrow resting between June and July, pointing to timeline entry of New: Advanced Techniques Lab &amp; program lectures"/>
            <p:cNvCxnSpPr/>
            <p:nvPr/>
          </p:nvCxnSpPr>
          <p:spPr>
            <a:xfrm rot="10800000">
              <a:off x="6004071" y="2685508"/>
              <a:ext cx="0" cy="664800"/>
            </a:xfrm>
            <a:prstGeom prst="straightConnector1">
              <a:avLst/>
            </a:prstGeom>
            <a:noFill/>
            <a:ln w="9525" cap="flat" cmpd="sng">
              <a:solidFill>
                <a:schemeClr val="lt2"/>
              </a:solidFill>
              <a:prstDash val="solid"/>
              <a:round/>
              <a:headEnd type="oval" w="med" len="med"/>
              <a:tailEnd type="oval" w="med" len="med"/>
            </a:ln>
          </p:spPr>
        </p:cxnSp>
        <p:sp>
          <p:nvSpPr>
            <p:cNvPr id="109" name="Google Shape;109;p13"/>
            <p:cNvSpPr txBox="1"/>
            <p:nvPr/>
          </p:nvSpPr>
          <p:spPr>
            <a:xfrm>
              <a:off x="5101267" y="1946167"/>
              <a:ext cx="2233600" cy="7112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600" dirty="0">
                  <a:solidFill>
                    <a:schemeClr val="tx1"/>
                  </a:solidFill>
                  <a:latin typeface="Barlow Light"/>
                  <a:ea typeface="Barlow Light"/>
                  <a:cs typeface="Barlow Light"/>
                  <a:sym typeface="Barlow Light"/>
                </a:rPr>
                <a:t>NEW: Advanced Techniques Lab</a:t>
              </a:r>
              <a:endParaRPr lang="en-US" sz="1600" dirty="0">
                <a:solidFill>
                  <a:schemeClr val="tx1"/>
                </a:solidFill>
                <a:latin typeface="Barlow Light"/>
                <a:ea typeface="Barlow Light"/>
                <a:cs typeface="Barlow Light"/>
              </a:endParaRPr>
            </a:p>
            <a:p>
              <a:pPr marL="0" marR="0" lvl="0" indent="0" algn="l" rtl="0">
                <a:lnSpc>
                  <a:spcPct val="100000"/>
                </a:lnSpc>
                <a:spcBef>
                  <a:spcPts val="0"/>
                </a:spcBef>
                <a:spcAft>
                  <a:spcPts val="0"/>
                </a:spcAft>
                <a:buNone/>
              </a:pPr>
              <a:r>
                <a:rPr lang="en" sz="1600" dirty="0">
                  <a:solidFill>
                    <a:schemeClr val="tx1"/>
                  </a:solidFill>
                  <a:latin typeface="Barlow Light"/>
                  <a:ea typeface="Barlow Light"/>
                  <a:cs typeface="Barlow Light"/>
                  <a:sym typeface="Barlow Light"/>
                </a:rPr>
                <a:t>&amp; Program Lectures </a:t>
              </a:r>
              <a:endParaRPr sz="1600" dirty="0">
                <a:solidFill>
                  <a:schemeClr val="tx1"/>
                </a:solidFill>
                <a:latin typeface="Barlow Light"/>
                <a:ea typeface="Barlow Light"/>
                <a:cs typeface="Barlow Light"/>
              </a:endParaRPr>
            </a:p>
          </p:txBody>
        </p:sp>
        <p:sp>
          <p:nvSpPr>
            <p:cNvPr id="95" name="Google Shape;95;p13"/>
            <p:cNvSpPr/>
            <p:nvPr/>
          </p:nvSpPr>
          <p:spPr>
            <a:xfrm>
              <a:off x="6793163" y="3317533"/>
              <a:ext cx="1097200" cy="524800"/>
            </a:xfrm>
            <a:prstGeom prst="homePlate">
              <a:avLst>
                <a:gd name="adj" fmla="val 32030"/>
              </a:avLst>
            </a:prstGeom>
            <a:solidFill>
              <a:schemeClr val="accent3">
                <a:lumMod val="60000"/>
                <a:lumOff val="40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a:solidFill>
                    <a:schemeClr val="bg1"/>
                  </a:solidFill>
                  <a:latin typeface="Barlow Light"/>
                  <a:ea typeface="Barlow Light"/>
                  <a:cs typeface="Barlow Light"/>
                  <a:sym typeface="Barlow Light"/>
                </a:rPr>
                <a:t>AUG</a:t>
              </a:r>
              <a:endParaRPr lang="en-US" sz="1400">
                <a:solidFill>
                  <a:schemeClr val="bg1"/>
                </a:solidFill>
                <a:latin typeface="Barlow Light"/>
                <a:ea typeface="Barlow Light"/>
                <a:cs typeface="Barlow Light"/>
              </a:endParaRPr>
            </a:p>
          </p:txBody>
        </p:sp>
        <p:sp>
          <p:nvSpPr>
            <p:cNvPr id="94" name="Google Shape;94;p13"/>
            <p:cNvSpPr/>
            <p:nvPr/>
          </p:nvSpPr>
          <p:spPr>
            <a:xfrm>
              <a:off x="7673275" y="3317533"/>
              <a:ext cx="1097200" cy="524800"/>
            </a:xfrm>
            <a:prstGeom prst="homePlate">
              <a:avLst>
                <a:gd name="adj" fmla="val 32030"/>
              </a:avLst>
            </a:prstGeom>
            <a:solidFill>
              <a:schemeClr val="accent3">
                <a:lumMod val="60000"/>
                <a:lumOff val="40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a:solidFill>
                    <a:schemeClr val="bg1"/>
                  </a:solidFill>
                  <a:latin typeface="Barlow Light"/>
                  <a:ea typeface="Barlow Light"/>
                  <a:cs typeface="Barlow Light"/>
                  <a:sym typeface="Barlow Light"/>
                </a:rPr>
                <a:t>SEP</a:t>
              </a:r>
              <a:endParaRPr lang="en-US" sz="1400">
                <a:solidFill>
                  <a:schemeClr val="bg1"/>
                </a:solidFill>
                <a:latin typeface="Barlow Light"/>
                <a:ea typeface="Barlow Light"/>
                <a:cs typeface="Barlow Light"/>
              </a:endParaRPr>
            </a:p>
          </p:txBody>
        </p:sp>
        <p:cxnSp>
          <p:nvCxnSpPr>
            <p:cNvPr id="110" name="Google Shape;110;p13" descr="arrow resting on September, pointing to timeline entry of first clinical rotations &amp; program lectures"/>
            <p:cNvCxnSpPr/>
            <p:nvPr/>
          </p:nvCxnSpPr>
          <p:spPr>
            <a:xfrm rot="10800000">
              <a:off x="8071817" y="2685508"/>
              <a:ext cx="0" cy="664800"/>
            </a:xfrm>
            <a:prstGeom prst="straightConnector1">
              <a:avLst/>
            </a:prstGeom>
            <a:noFill/>
            <a:ln w="9525" cap="flat" cmpd="sng">
              <a:solidFill>
                <a:schemeClr val="lt2"/>
              </a:solidFill>
              <a:prstDash val="solid"/>
              <a:round/>
              <a:headEnd type="oval" w="med" len="med"/>
              <a:tailEnd type="oval" w="med" len="med"/>
            </a:ln>
          </p:spPr>
        </p:cxnSp>
        <p:sp>
          <p:nvSpPr>
            <p:cNvPr id="111" name="Google Shape;111;p13"/>
            <p:cNvSpPr txBox="1"/>
            <p:nvPr/>
          </p:nvSpPr>
          <p:spPr>
            <a:xfrm>
              <a:off x="8025157" y="1643067"/>
              <a:ext cx="1666000" cy="10140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600" dirty="0">
                  <a:solidFill>
                    <a:schemeClr val="tx1"/>
                  </a:solidFill>
                  <a:latin typeface="Barlow Light"/>
                  <a:ea typeface="Barlow Light"/>
                  <a:cs typeface="Barlow Light"/>
                  <a:sym typeface="Barlow Light"/>
                </a:rPr>
                <a:t>First Clinical Rotations</a:t>
              </a:r>
              <a:endParaRPr lang="en-US" sz="1600" dirty="0">
                <a:solidFill>
                  <a:schemeClr val="tx1"/>
                </a:solidFill>
                <a:latin typeface="Barlow Light"/>
                <a:ea typeface="Barlow Light"/>
                <a:cs typeface="Barlow Light"/>
              </a:endParaRPr>
            </a:p>
            <a:p>
              <a:pPr marL="0" marR="0" lvl="0" indent="0" algn="l" rtl="0">
                <a:lnSpc>
                  <a:spcPct val="100000"/>
                </a:lnSpc>
                <a:spcBef>
                  <a:spcPts val="0"/>
                </a:spcBef>
                <a:spcAft>
                  <a:spcPts val="0"/>
                </a:spcAft>
                <a:buNone/>
              </a:pPr>
              <a:r>
                <a:rPr lang="en" sz="1600" dirty="0">
                  <a:solidFill>
                    <a:schemeClr val="tx1"/>
                  </a:solidFill>
                  <a:latin typeface="Barlow Light"/>
                  <a:ea typeface="Barlow Light"/>
                  <a:cs typeface="Barlow Light"/>
                  <a:sym typeface="Barlow Light"/>
                </a:rPr>
                <a:t>&amp; Program Lectures</a:t>
              </a:r>
              <a:endParaRPr sz="1600" dirty="0">
                <a:solidFill>
                  <a:schemeClr val="tx1"/>
                </a:solidFill>
                <a:latin typeface="Barlow Light"/>
                <a:ea typeface="Barlow Light"/>
                <a:cs typeface="Barlow Light"/>
                <a:sym typeface="Barlow Light"/>
              </a:endParaRPr>
            </a:p>
          </p:txBody>
        </p:sp>
        <p:sp>
          <p:nvSpPr>
            <p:cNvPr id="93" name="Google Shape;93;p13"/>
            <p:cNvSpPr/>
            <p:nvPr/>
          </p:nvSpPr>
          <p:spPr>
            <a:xfrm>
              <a:off x="8553387" y="3317533"/>
              <a:ext cx="1097200" cy="524800"/>
            </a:xfrm>
            <a:prstGeom prst="homePlate">
              <a:avLst>
                <a:gd name="adj" fmla="val 32030"/>
              </a:avLst>
            </a:prstGeom>
            <a:solidFill>
              <a:schemeClr val="accent3">
                <a:lumMod val="60000"/>
                <a:lumOff val="40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a:solidFill>
                    <a:schemeClr val="bg1"/>
                  </a:solidFill>
                  <a:latin typeface="Barlow Light"/>
                  <a:ea typeface="Barlow Light"/>
                  <a:cs typeface="Barlow Light"/>
                  <a:sym typeface="Barlow Light"/>
                </a:rPr>
                <a:t>OCT</a:t>
              </a:r>
              <a:endParaRPr lang="en-US" sz="1400">
                <a:solidFill>
                  <a:schemeClr val="bg1"/>
                </a:solidFill>
                <a:latin typeface="Barlow Light"/>
                <a:ea typeface="Barlow Light"/>
                <a:cs typeface="Barlow Light"/>
              </a:endParaRPr>
            </a:p>
          </p:txBody>
        </p:sp>
        <p:sp>
          <p:nvSpPr>
            <p:cNvPr id="92" name="Google Shape;92;p13"/>
            <p:cNvSpPr/>
            <p:nvPr/>
          </p:nvSpPr>
          <p:spPr>
            <a:xfrm>
              <a:off x="9433499" y="3317533"/>
              <a:ext cx="1097200" cy="524800"/>
            </a:xfrm>
            <a:prstGeom prst="homePlate">
              <a:avLst>
                <a:gd name="adj" fmla="val 32030"/>
              </a:avLst>
            </a:prstGeom>
            <a:solidFill>
              <a:schemeClr val="accent3">
                <a:lumMod val="60000"/>
                <a:lumOff val="40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dirty="0">
                  <a:solidFill>
                    <a:schemeClr val="bg1"/>
                  </a:solidFill>
                  <a:latin typeface="Barlow Light"/>
                  <a:ea typeface="Barlow Light"/>
                  <a:cs typeface="Barlow Light"/>
                  <a:sym typeface="Barlow Light"/>
                </a:rPr>
                <a:t>NOV</a:t>
              </a:r>
              <a:endParaRPr lang="en-US" sz="1400" dirty="0">
                <a:solidFill>
                  <a:schemeClr val="bg1"/>
                </a:solidFill>
                <a:latin typeface="Barlow Light"/>
                <a:ea typeface="Barlow Light"/>
                <a:cs typeface="Barlow Light"/>
              </a:endParaRPr>
            </a:p>
          </p:txBody>
        </p:sp>
        <p:sp>
          <p:nvSpPr>
            <p:cNvPr id="91" name="Google Shape;91;p13"/>
            <p:cNvSpPr/>
            <p:nvPr/>
          </p:nvSpPr>
          <p:spPr>
            <a:xfrm>
              <a:off x="10313611" y="3317533"/>
              <a:ext cx="1097200" cy="524800"/>
            </a:xfrm>
            <a:prstGeom prst="homePlate">
              <a:avLst>
                <a:gd name="adj" fmla="val 32030"/>
              </a:avLst>
            </a:prstGeom>
            <a:solidFill>
              <a:schemeClr val="accent3">
                <a:lumMod val="60000"/>
                <a:lumOff val="40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a:solidFill>
                    <a:schemeClr val="bg1"/>
                  </a:solidFill>
                  <a:latin typeface="Barlow Light"/>
                  <a:ea typeface="Barlow Light"/>
                  <a:cs typeface="Barlow Light"/>
                  <a:sym typeface="Barlow Light"/>
                </a:rPr>
                <a:t>DEC</a:t>
              </a:r>
              <a:endParaRPr lang="en-US" sz="1400">
                <a:solidFill>
                  <a:schemeClr val="bg1"/>
                </a:solidFill>
                <a:latin typeface="Barlow Light"/>
                <a:ea typeface="Barlow Light"/>
                <a:cs typeface="Barlow Light"/>
              </a:endParaRPr>
            </a:p>
          </p:txBody>
        </p:sp>
        <p:sp>
          <p:nvSpPr>
            <p:cNvPr id="119" name="Google Shape;119;p13">
              <a:extLst>
                <a:ext uri="{C183D7F6-B498-43B3-948B-1728B52AA6E4}">
                  <adec:decorative xmlns:adec="http://schemas.microsoft.com/office/drawing/2017/decorative" val="1"/>
                </a:ext>
              </a:extLst>
            </p:cNvPr>
            <p:cNvSpPr/>
            <p:nvPr/>
          </p:nvSpPr>
          <p:spPr>
            <a:xfrm>
              <a:off x="123667" y="5575400"/>
              <a:ext cx="849600" cy="524800"/>
            </a:xfrm>
            <a:prstGeom prst="homePlate">
              <a:avLst>
                <a:gd name="adj" fmla="val 32030"/>
              </a:avLst>
            </a:prstGeom>
            <a:gradFill>
              <a:gsLst>
                <a:gs pos="0">
                  <a:schemeClr val="accent6"/>
                </a:gs>
                <a:gs pos="100000">
                  <a:schemeClr val="accent5"/>
                </a:gs>
              </a:gsLst>
              <a:lin ang="2700006" scaled="0"/>
            </a:gradFill>
            <a:ln>
              <a:noFill/>
            </a:ln>
            <a:effectLst>
              <a:outerShdw blurRad="28575" dist="9525" algn="bl" rotWithShape="0">
                <a:srgbClr val="000000">
                  <a:alpha val="2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333">
                <a:solidFill>
                  <a:schemeClr val="dk1"/>
                </a:solidFill>
              </a:endParaRPr>
            </a:p>
          </p:txBody>
        </p:sp>
        <p:sp>
          <p:nvSpPr>
            <p:cNvPr id="118" name="Google Shape;118;p13"/>
            <p:cNvSpPr/>
            <p:nvPr/>
          </p:nvSpPr>
          <p:spPr>
            <a:xfrm>
              <a:off x="756144" y="5575400"/>
              <a:ext cx="1097200" cy="524800"/>
            </a:xfrm>
            <a:prstGeom prst="homePlate">
              <a:avLst>
                <a:gd name="adj" fmla="val 32030"/>
              </a:avLst>
            </a:prstGeom>
            <a:solidFill>
              <a:schemeClr val="accent4">
                <a:lumMod val="60000"/>
                <a:lumOff val="40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a:solidFill>
                    <a:schemeClr val="bg1"/>
                  </a:solidFill>
                  <a:latin typeface="Barlow Light"/>
                  <a:ea typeface="Barlow Light"/>
                  <a:cs typeface="Barlow Light"/>
                  <a:sym typeface="Barlow Light"/>
                </a:rPr>
                <a:t>JAN</a:t>
              </a:r>
              <a:endParaRPr lang="en-US" sz="1400">
                <a:solidFill>
                  <a:schemeClr val="bg1"/>
                </a:solidFill>
                <a:latin typeface="Barlow Light"/>
                <a:ea typeface="Barlow Light"/>
                <a:cs typeface="Barlow Light"/>
              </a:endParaRPr>
            </a:p>
          </p:txBody>
        </p:sp>
        <p:cxnSp>
          <p:nvCxnSpPr>
            <p:cNvPr id="120" name="Google Shape;120;p13" descr="arrow resting on January, pointing to timeline entry of Second Clinincal Rotation &amp; professional readiness courses"/>
            <p:cNvCxnSpPr/>
            <p:nvPr/>
          </p:nvCxnSpPr>
          <p:spPr>
            <a:xfrm rot="10800000">
              <a:off x="1360313" y="4910608"/>
              <a:ext cx="0" cy="664800"/>
            </a:xfrm>
            <a:prstGeom prst="straightConnector1">
              <a:avLst/>
            </a:prstGeom>
            <a:noFill/>
            <a:ln w="9525" cap="flat" cmpd="sng">
              <a:solidFill>
                <a:schemeClr val="lt2"/>
              </a:solidFill>
              <a:prstDash val="solid"/>
              <a:round/>
              <a:headEnd type="oval" w="med" len="med"/>
              <a:tailEnd type="oval" w="med" len="med"/>
            </a:ln>
          </p:spPr>
        </p:cxnSp>
        <p:sp>
          <p:nvSpPr>
            <p:cNvPr id="112" name="Google Shape;112;p13"/>
            <p:cNvSpPr txBox="1"/>
            <p:nvPr/>
          </p:nvSpPr>
          <p:spPr>
            <a:xfrm>
              <a:off x="1228101" y="4120033"/>
              <a:ext cx="2233600" cy="7112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600">
                  <a:solidFill>
                    <a:schemeClr val="tx1"/>
                  </a:solidFill>
                  <a:latin typeface="Barlow Light"/>
                  <a:ea typeface="Barlow Light"/>
                  <a:cs typeface="Barlow Light"/>
                  <a:sym typeface="Barlow Light"/>
                </a:rPr>
                <a:t>Second Clinical Rotation</a:t>
              </a:r>
              <a:endParaRPr lang="en-US" sz="1600">
                <a:solidFill>
                  <a:schemeClr val="tx1"/>
                </a:solidFill>
                <a:latin typeface="Barlow Light"/>
                <a:ea typeface="Barlow Light"/>
                <a:cs typeface="Barlow Light"/>
              </a:endParaRPr>
            </a:p>
            <a:p>
              <a:pPr marL="0" marR="0" lvl="0" indent="0" algn="l" rtl="0">
                <a:lnSpc>
                  <a:spcPct val="100000"/>
                </a:lnSpc>
                <a:spcBef>
                  <a:spcPts val="0"/>
                </a:spcBef>
                <a:spcAft>
                  <a:spcPts val="0"/>
                </a:spcAft>
                <a:buNone/>
              </a:pPr>
              <a:r>
                <a:rPr lang="en" sz="1600">
                  <a:solidFill>
                    <a:schemeClr val="tx1"/>
                  </a:solidFill>
                  <a:latin typeface="Barlow Light"/>
                  <a:ea typeface="Barlow Light"/>
                  <a:cs typeface="Barlow Light"/>
                  <a:sym typeface="Barlow Light"/>
                </a:rPr>
                <a:t>&amp; Professional Readiness Courses</a:t>
              </a:r>
              <a:endParaRPr sz="1600">
                <a:solidFill>
                  <a:schemeClr val="tx1"/>
                </a:solidFill>
                <a:latin typeface="Barlow Light"/>
                <a:ea typeface="Barlow Light"/>
                <a:cs typeface="Barlow Light"/>
                <a:sym typeface="Barlow Light"/>
              </a:endParaRPr>
            </a:p>
          </p:txBody>
        </p:sp>
        <p:sp>
          <p:nvSpPr>
            <p:cNvPr id="117" name="Google Shape;117;p13"/>
            <p:cNvSpPr/>
            <p:nvPr/>
          </p:nvSpPr>
          <p:spPr>
            <a:xfrm>
              <a:off x="1636256" y="5575400"/>
              <a:ext cx="1097200" cy="524800"/>
            </a:xfrm>
            <a:prstGeom prst="homePlate">
              <a:avLst>
                <a:gd name="adj" fmla="val 32030"/>
              </a:avLst>
            </a:prstGeom>
            <a:solidFill>
              <a:schemeClr val="accent4">
                <a:lumMod val="60000"/>
                <a:lumOff val="40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a:solidFill>
                    <a:schemeClr val="bg1"/>
                  </a:solidFill>
                  <a:latin typeface="Barlow Light"/>
                  <a:ea typeface="Barlow Light"/>
                  <a:cs typeface="Barlow Light"/>
                  <a:sym typeface="Barlow Light"/>
                </a:rPr>
                <a:t>FEB</a:t>
              </a:r>
              <a:endParaRPr lang="en-US" sz="1400">
                <a:solidFill>
                  <a:schemeClr val="bg1"/>
                </a:solidFill>
                <a:latin typeface="Barlow Light"/>
                <a:ea typeface="Barlow Light"/>
                <a:cs typeface="Barlow Light"/>
              </a:endParaRPr>
            </a:p>
          </p:txBody>
        </p:sp>
        <p:sp>
          <p:nvSpPr>
            <p:cNvPr id="116" name="Google Shape;116;p13"/>
            <p:cNvSpPr/>
            <p:nvPr/>
          </p:nvSpPr>
          <p:spPr>
            <a:xfrm>
              <a:off x="2516368" y="5575400"/>
              <a:ext cx="1097200" cy="524800"/>
            </a:xfrm>
            <a:prstGeom prst="homePlate">
              <a:avLst>
                <a:gd name="adj" fmla="val 32030"/>
              </a:avLst>
            </a:prstGeom>
            <a:solidFill>
              <a:schemeClr val="accent4">
                <a:lumMod val="60000"/>
                <a:lumOff val="40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a:solidFill>
                    <a:schemeClr val="bg1"/>
                  </a:solidFill>
                  <a:latin typeface="Barlow Light"/>
                  <a:ea typeface="Barlow Light"/>
                  <a:cs typeface="Barlow Light"/>
                  <a:sym typeface="Barlow Light"/>
                </a:rPr>
                <a:t>MAR</a:t>
              </a:r>
              <a:endParaRPr lang="en-US" sz="1400">
                <a:solidFill>
                  <a:schemeClr val="bg1"/>
                </a:solidFill>
                <a:latin typeface="Barlow Light"/>
                <a:ea typeface="Barlow Light"/>
                <a:cs typeface="Barlow Light"/>
              </a:endParaRPr>
            </a:p>
          </p:txBody>
        </p:sp>
        <p:sp>
          <p:nvSpPr>
            <p:cNvPr id="115" name="Google Shape;115;p13"/>
            <p:cNvSpPr/>
            <p:nvPr/>
          </p:nvSpPr>
          <p:spPr>
            <a:xfrm>
              <a:off x="3396480" y="5575400"/>
              <a:ext cx="1097200" cy="524800"/>
            </a:xfrm>
            <a:prstGeom prst="homePlate">
              <a:avLst>
                <a:gd name="adj" fmla="val 32030"/>
              </a:avLst>
            </a:prstGeom>
            <a:solidFill>
              <a:schemeClr val="accent4">
                <a:lumMod val="60000"/>
                <a:lumOff val="40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a:solidFill>
                    <a:schemeClr val="bg1"/>
                  </a:solidFill>
                  <a:latin typeface="Barlow Light"/>
                  <a:ea typeface="Barlow Light"/>
                  <a:cs typeface="Barlow Light"/>
                  <a:sym typeface="Barlow Light"/>
                </a:rPr>
                <a:t>APR</a:t>
              </a:r>
              <a:endParaRPr lang="en-US" sz="1400">
                <a:solidFill>
                  <a:schemeClr val="bg1"/>
                </a:solidFill>
                <a:latin typeface="Barlow Light"/>
                <a:ea typeface="Barlow Light"/>
                <a:cs typeface="Barlow Light"/>
              </a:endParaRPr>
            </a:p>
          </p:txBody>
        </p:sp>
        <p:cxnSp>
          <p:nvCxnSpPr>
            <p:cNvPr id="121" name="Google Shape;121;p13" descr="arrow resting on April, pointing to timeline entry of Cerification exam"/>
            <p:cNvCxnSpPr/>
            <p:nvPr/>
          </p:nvCxnSpPr>
          <p:spPr>
            <a:xfrm rot="10800000">
              <a:off x="3945080" y="4910608"/>
              <a:ext cx="0" cy="664800"/>
            </a:xfrm>
            <a:prstGeom prst="straightConnector1">
              <a:avLst/>
            </a:prstGeom>
            <a:noFill/>
            <a:ln w="9525" cap="flat" cmpd="sng">
              <a:solidFill>
                <a:schemeClr val="lt2"/>
              </a:solidFill>
              <a:prstDash val="solid"/>
              <a:round/>
              <a:headEnd type="oval" w="med" len="med"/>
              <a:tailEnd type="oval" w="med" len="med"/>
            </a:ln>
          </p:spPr>
        </p:cxnSp>
        <p:sp>
          <p:nvSpPr>
            <p:cNvPr id="124" name="Google Shape;124;p13"/>
            <p:cNvSpPr txBox="1"/>
            <p:nvPr/>
          </p:nvSpPr>
          <p:spPr>
            <a:xfrm>
              <a:off x="3945067" y="4536433"/>
              <a:ext cx="2302800" cy="492402"/>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600">
                  <a:solidFill>
                    <a:schemeClr val="tx1"/>
                  </a:solidFill>
                  <a:latin typeface="Barlow Light"/>
                  <a:ea typeface="Barlow Light"/>
                  <a:cs typeface="Barlow Light"/>
                  <a:sym typeface="Barlow Light"/>
                </a:rPr>
                <a:t>Certification Exam</a:t>
              </a:r>
              <a:endParaRPr sz="1600">
                <a:solidFill>
                  <a:schemeClr val="tx1"/>
                </a:solidFill>
                <a:latin typeface="Barlow Light"/>
                <a:ea typeface="Barlow Light"/>
                <a:cs typeface="Barlow Light"/>
                <a:sym typeface="Barlow Light"/>
              </a:endParaRPr>
            </a:p>
          </p:txBody>
        </p:sp>
        <p:sp>
          <p:nvSpPr>
            <p:cNvPr id="114" name="Google Shape;114;p13"/>
            <p:cNvSpPr/>
            <p:nvPr/>
          </p:nvSpPr>
          <p:spPr>
            <a:xfrm>
              <a:off x="4276592" y="5575400"/>
              <a:ext cx="1097200" cy="524800"/>
            </a:xfrm>
            <a:prstGeom prst="homePlate">
              <a:avLst>
                <a:gd name="adj" fmla="val 32030"/>
              </a:avLst>
            </a:prstGeom>
            <a:solidFill>
              <a:schemeClr val="accent4">
                <a:lumMod val="60000"/>
                <a:lumOff val="40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00">
                  <a:solidFill>
                    <a:schemeClr val="bg1"/>
                  </a:solidFill>
                  <a:latin typeface="Barlow Light"/>
                  <a:ea typeface="Barlow Light"/>
                  <a:cs typeface="Barlow Light"/>
                  <a:sym typeface="Barlow Light"/>
                </a:rPr>
                <a:t>MAY</a:t>
              </a:r>
              <a:endParaRPr lang="en-US" sz="1400">
                <a:solidFill>
                  <a:schemeClr val="bg1"/>
                </a:solidFill>
                <a:latin typeface="Barlow Light"/>
                <a:ea typeface="Barlow Light"/>
                <a:cs typeface="Barlow Light"/>
              </a:endParaRPr>
            </a:p>
          </p:txBody>
        </p:sp>
        <p:cxnSp>
          <p:nvCxnSpPr>
            <p:cNvPr id="123" name="Google Shape;123;p13" descr="arrow resting on May, pointing to timeline entry of Graduation"/>
            <p:cNvCxnSpPr/>
            <p:nvPr/>
          </p:nvCxnSpPr>
          <p:spPr>
            <a:xfrm rot="10800000" flipH="1">
              <a:off x="5373792" y="5828600"/>
              <a:ext cx="840800" cy="9200"/>
            </a:xfrm>
            <a:prstGeom prst="straightConnector1">
              <a:avLst/>
            </a:prstGeom>
            <a:noFill/>
            <a:ln w="9525" cap="flat" cmpd="sng">
              <a:solidFill>
                <a:schemeClr val="lt2"/>
              </a:solidFill>
              <a:prstDash val="solid"/>
              <a:round/>
              <a:headEnd type="oval" w="med" len="med"/>
              <a:tailEnd type="oval" w="med" len="med"/>
            </a:ln>
          </p:spPr>
        </p:cxnSp>
        <p:sp>
          <p:nvSpPr>
            <p:cNvPr id="122" name="Google Shape;122;p13"/>
            <p:cNvSpPr txBox="1"/>
            <p:nvPr/>
          </p:nvSpPr>
          <p:spPr>
            <a:xfrm>
              <a:off x="6214600" y="5575400"/>
              <a:ext cx="1458800" cy="492402"/>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600">
                  <a:solidFill>
                    <a:schemeClr val="tx1"/>
                  </a:solidFill>
                  <a:latin typeface="Barlow Light"/>
                  <a:ea typeface="Barlow Light"/>
                  <a:cs typeface="Barlow Light"/>
                  <a:sym typeface="Barlow Light"/>
                </a:rPr>
                <a:t>Graduation</a:t>
              </a:r>
              <a:endParaRPr lang="en-US" sz="1600">
                <a:solidFill>
                  <a:schemeClr val="tx1"/>
                </a:solidFill>
                <a:latin typeface="Barlow Light"/>
                <a:ea typeface="Barlow Light"/>
                <a:cs typeface="Barlow Light"/>
              </a:endParaRPr>
            </a:p>
          </p:txBody>
        </p:sp>
      </p:grpSp>
    </p:spTree>
    <p:extLst>
      <p:ext uri="{BB962C8B-B14F-4D97-AF65-F5344CB8AC3E}">
        <p14:creationId xmlns:p14="http://schemas.microsoft.com/office/powerpoint/2010/main" val="1356563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38C5-0D33-2150-1FFC-C85D8F442AC3}"/>
              </a:ext>
            </a:extLst>
          </p:cNvPr>
          <p:cNvSpPr>
            <a:spLocks noGrp="1"/>
          </p:cNvSpPr>
          <p:nvPr>
            <p:ph type="title"/>
          </p:nvPr>
        </p:nvSpPr>
        <p:spPr>
          <a:xfrm>
            <a:off x="1103312" y="452718"/>
            <a:ext cx="9847232" cy="1400530"/>
          </a:xfrm>
        </p:spPr>
        <p:txBody>
          <a:bodyPr anchor="ctr">
            <a:normAutofit/>
          </a:bodyPr>
          <a:lstStyle/>
          <a:p>
            <a:r>
              <a:rPr lang="en-US" sz="3900" dirty="0">
                <a:ea typeface="+mj-lt"/>
                <a:cs typeface="+mj-lt"/>
              </a:rPr>
              <a:t>SURGICAL TECHNOLOGY PROGRAM</a:t>
            </a:r>
            <a:br>
              <a:rPr lang="en-US" sz="3900" dirty="0">
                <a:ea typeface="+mj-lt"/>
                <a:cs typeface="+mj-lt"/>
              </a:rPr>
            </a:br>
            <a:r>
              <a:rPr lang="en-US" sz="3900" dirty="0"/>
              <a:t>DEGREE PLAN</a:t>
            </a:r>
          </a:p>
        </p:txBody>
      </p:sp>
      <p:sp>
        <p:nvSpPr>
          <p:cNvPr id="37" name="Content Placeholder 2">
            <a:extLst>
              <a:ext uri="{FF2B5EF4-FFF2-40B4-BE49-F238E27FC236}">
                <a16:creationId xmlns:a16="http://schemas.microsoft.com/office/drawing/2014/main" id="{50687B5B-A1DA-704E-82D8-56CF45BB4EB1}"/>
              </a:ext>
            </a:extLst>
          </p:cNvPr>
          <p:cNvSpPr>
            <a:spLocks noGrp="1"/>
          </p:cNvSpPr>
          <p:nvPr>
            <p:ph idx="1"/>
          </p:nvPr>
        </p:nvSpPr>
        <p:spPr>
          <a:xfrm>
            <a:off x="145159" y="2073083"/>
            <a:ext cx="3631127" cy="4268243"/>
          </a:xfr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t">
            <a:normAutofit/>
          </a:bodyPr>
          <a:lstStyle/>
          <a:p>
            <a:pPr marL="0" indent="0">
              <a:lnSpc>
                <a:spcPct val="90000"/>
              </a:lnSpc>
              <a:buNone/>
            </a:pPr>
            <a:r>
              <a:rPr lang="en-US" sz="1400" b="1">
                <a:solidFill>
                  <a:schemeClr val="tx1"/>
                </a:solidFill>
                <a:ea typeface="+mj-lt"/>
                <a:cs typeface="+mj-lt"/>
              </a:rPr>
              <a:t>Prerequisite Courses: </a:t>
            </a:r>
          </a:p>
          <a:p>
            <a:pPr marL="305435" indent="-305435">
              <a:lnSpc>
                <a:spcPct val="90000"/>
              </a:lnSpc>
            </a:pPr>
            <a:r>
              <a:rPr lang="en-US" sz="1400">
                <a:solidFill>
                  <a:schemeClr val="tx1"/>
                </a:solidFill>
                <a:ea typeface="+mj-lt"/>
                <a:cs typeface="+mj-lt"/>
              </a:rPr>
              <a:t>BIOL 2401: Human Anatomy &amp; Physiology I </a:t>
            </a:r>
          </a:p>
          <a:p>
            <a:pPr marL="305435" indent="-305435">
              <a:lnSpc>
                <a:spcPct val="90000"/>
              </a:lnSpc>
              <a:buClr>
                <a:srgbClr val="F7F7F7"/>
              </a:buClr>
            </a:pPr>
            <a:r>
              <a:rPr lang="en-US" sz="1400">
                <a:solidFill>
                  <a:schemeClr val="tx1"/>
                </a:solidFill>
                <a:ea typeface="+mj-lt"/>
                <a:cs typeface="+mj-lt"/>
              </a:rPr>
              <a:t>BIOL 2402: Human Anatomy &amp; Physiology II </a:t>
            </a:r>
          </a:p>
          <a:p>
            <a:pPr marL="305435" indent="-305435">
              <a:lnSpc>
                <a:spcPct val="90000"/>
              </a:lnSpc>
              <a:buClr>
                <a:srgbClr val="F7F7F7"/>
              </a:buClr>
            </a:pPr>
            <a:r>
              <a:rPr lang="en-US" sz="1400">
                <a:solidFill>
                  <a:schemeClr val="tx1"/>
                </a:solidFill>
                <a:ea typeface="+mj-lt"/>
                <a:cs typeface="+mj-lt"/>
              </a:rPr>
              <a:t>BIOL 2420: Microbiology for Non-sciences Majors</a:t>
            </a:r>
          </a:p>
          <a:p>
            <a:pPr marL="305435" indent="-305435">
              <a:lnSpc>
                <a:spcPct val="90000"/>
              </a:lnSpc>
              <a:buClr>
                <a:srgbClr val="F7F7F7"/>
              </a:buClr>
            </a:pPr>
            <a:r>
              <a:rPr lang="en-US" sz="1400">
                <a:solidFill>
                  <a:schemeClr val="tx1"/>
                </a:solidFill>
                <a:ea typeface="+mj-lt"/>
                <a:cs typeface="+mj-lt"/>
              </a:rPr>
              <a:t>HPRS 1206: Medical Terminology</a:t>
            </a:r>
          </a:p>
          <a:p>
            <a:pPr marL="0" indent="0">
              <a:lnSpc>
                <a:spcPct val="90000"/>
              </a:lnSpc>
              <a:buClr>
                <a:srgbClr val="F7F7F7"/>
              </a:buClr>
              <a:buNone/>
            </a:pPr>
            <a:endParaRPr lang="en-US" sz="1000">
              <a:solidFill>
                <a:schemeClr val="tx1"/>
              </a:solidFill>
              <a:ea typeface="+mj-lt"/>
              <a:cs typeface="+mj-lt"/>
            </a:endParaRPr>
          </a:p>
          <a:p>
            <a:pPr marL="0" indent="0">
              <a:lnSpc>
                <a:spcPct val="90000"/>
              </a:lnSpc>
              <a:buNone/>
            </a:pPr>
            <a:endParaRPr lang="en-US" sz="1000" dirty="0">
              <a:solidFill>
                <a:schemeClr val="tx1"/>
              </a:solidFill>
            </a:endParaRPr>
          </a:p>
          <a:p>
            <a:pPr marL="0" indent="0" algn="ctr">
              <a:lnSpc>
                <a:spcPct val="90000"/>
              </a:lnSpc>
              <a:buClr>
                <a:srgbClr val="F7F7F7"/>
              </a:buClr>
              <a:buNone/>
            </a:pPr>
            <a:r>
              <a:rPr lang="en-US" sz="1200" b="1">
                <a:solidFill>
                  <a:schemeClr val="tx1"/>
                </a:solidFill>
              </a:rPr>
              <a:t>**All SRGT courses and HPRS 1202 must be taken in the semester listed and cannot be taken in advance or out of order.**  </a:t>
            </a:r>
          </a:p>
        </p:txBody>
      </p:sp>
      <p:sp>
        <p:nvSpPr>
          <p:cNvPr id="39" name="Content Placeholder 2">
            <a:extLst>
              <a:ext uri="{FF2B5EF4-FFF2-40B4-BE49-F238E27FC236}">
                <a16:creationId xmlns:a16="http://schemas.microsoft.com/office/drawing/2014/main" id="{7BC1603A-278A-1652-61DB-6155BD869394}"/>
              </a:ext>
            </a:extLst>
          </p:cNvPr>
          <p:cNvSpPr txBox="1">
            <a:spLocks/>
          </p:cNvSpPr>
          <p:nvPr/>
        </p:nvSpPr>
        <p:spPr>
          <a:xfrm>
            <a:off x="3958763" y="2076800"/>
            <a:ext cx="3844856" cy="4268243"/>
          </a:xfrm>
          <a:prstGeom prst="rect">
            <a:avLst/>
          </a:prstGeom>
          <a:solidFill>
            <a:schemeClr val="accent4">
              <a:lumMod val="40000"/>
              <a:lumOff val="60000"/>
            </a:schemeClr>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nSpc>
                <a:spcPct val="90000"/>
              </a:lnSpc>
              <a:buClr>
                <a:srgbClr val="8AD0D6"/>
              </a:buClr>
              <a:buNone/>
            </a:pPr>
            <a:r>
              <a:rPr lang="en-US" sz="1600" b="1">
                <a:ea typeface="+mj-lt"/>
                <a:cs typeface="+mj-lt"/>
              </a:rPr>
              <a:t>First Spring - Semester 1</a:t>
            </a:r>
            <a:endParaRPr lang="en-US" sz="4000" b="1"/>
          </a:p>
          <a:p>
            <a:pPr marL="285750" indent="-285750">
              <a:lnSpc>
                <a:spcPct val="90000"/>
              </a:lnSpc>
            </a:pPr>
            <a:r>
              <a:rPr lang="en-US" sz="1400" b="1">
                <a:solidFill>
                  <a:srgbClr val="000000"/>
                </a:solidFill>
                <a:ea typeface="+mj-lt"/>
                <a:cs typeface="+mj-lt"/>
              </a:rPr>
              <a:t>SRGT </a:t>
            </a:r>
            <a:r>
              <a:rPr lang="en-US" sz="1400">
                <a:solidFill>
                  <a:srgbClr val="000000"/>
                </a:solidFill>
                <a:ea typeface="+mj-lt"/>
                <a:cs typeface="+mj-lt"/>
              </a:rPr>
              <a:t>1366 Practicum </a:t>
            </a:r>
          </a:p>
          <a:p>
            <a:pPr marL="285750" indent="-285750">
              <a:lnSpc>
                <a:spcPct val="90000"/>
              </a:lnSpc>
              <a:buClr>
                <a:srgbClr val="F7F7F7"/>
              </a:buClr>
            </a:pPr>
            <a:r>
              <a:rPr lang="en-US" sz="1400">
                <a:solidFill>
                  <a:srgbClr val="000000"/>
                </a:solidFill>
                <a:ea typeface="+mj-lt"/>
                <a:cs typeface="+mj-lt"/>
              </a:rPr>
              <a:t>SPCH 1311 Intro to Speech Communication</a:t>
            </a:r>
          </a:p>
          <a:p>
            <a:pPr marL="285750" indent="-285750">
              <a:lnSpc>
                <a:spcPct val="90000"/>
              </a:lnSpc>
              <a:buClr>
                <a:srgbClr val="F7F7F7"/>
              </a:buClr>
            </a:pPr>
            <a:r>
              <a:rPr lang="en-US" sz="1400" b="1">
                <a:solidFill>
                  <a:srgbClr val="000000"/>
                </a:solidFill>
                <a:ea typeface="+mj-lt"/>
                <a:cs typeface="+mj-lt"/>
              </a:rPr>
              <a:t>SRGT </a:t>
            </a:r>
            <a:r>
              <a:rPr lang="en-US" sz="1400">
                <a:solidFill>
                  <a:srgbClr val="000000"/>
                </a:solidFill>
                <a:ea typeface="+mj-lt"/>
                <a:cs typeface="+mj-lt"/>
              </a:rPr>
              <a:t>1405 Intro to Surgical Technology</a:t>
            </a:r>
          </a:p>
          <a:p>
            <a:pPr marL="285750" indent="-285750">
              <a:lnSpc>
                <a:spcPct val="90000"/>
              </a:lnSpc>
              <a:buClr>
                <a:srgbClr val="F7F7F7"/>
              </a:buClr>
            </a:pPr>
            <a:r>
              <a:rPr lang="en-US" sz="1400" b="1">
                <a:solidFill>
                  <a:srgbClr val="000000"/>
                </a:solidFill>
                <a:ea typeface="+mj-lt"/>
                <a:cs typeface="+mj-lt"/>
              </a:rPr>
              <a:t>SRGT </a:t>
            </a:r>
            <a:r>
              <a:rPr lang="en-US" sz="1400">
                <a:solidFill>
                  <a:srgbClr val="000000"/>
                </a:solidFill>
                <a:ea typeface="+mj-lt"/>
                <a:cs typeface="+mj-lt"/>
              </a:rPr>
              <a:t>1409 Fundamentals of Perioperative Concepts </a:t>
            </a:r>
            <a:endParaRPr lang="en-US" sz="1400">
              <a:solidFill>
                <a:srgbClr val="000000"/>
              </a:solidFill>
            </a:endParaRPr>
          </a:p>
          <a:p>
            <a:pPr>
              <a:buNone/>
            </a:pPr>
            <a:endParaRPr lang="en-US" sz="1000" b="1">
              <a:ea typeface="+mj-lt"/>
              <a:cs typeface="+mj-lt"/>
            </a:endParaRPr>
          </a:p>
          <a:p>
            <a:pPr>
              <a:buNone/>
            </a:pPr>
            <a:r>
              <a:rPr lang="en-US" sz="1600" b="1">
                <a:ea typeface="+mj-lt"/>
                <a:cs typeface="+mj-lt"/>
              </a:rPr>
              <a:t>10-week Summer - Semester 2</a:t>
            </a:r>
            <a:endParaRPr lang="en-US" sz="1600">
              <a:ea typeface="+mj-lt"/>
              <a:cs typeface="+mj-lt"/>
            </a:endParaRPr>
          </a:p>
          <a:p>
            <a:pPr marL="285750" indent="-285750">
              <a:lnSpc>
                <a:spcPct val="90000"/>
              </a:lnSpc>
              <a:buClr>
                <a:srgbClr val="F7F7F7"/>
              </a:buClr>
            </a:pPr>
            <a:r>
              <a:rPr lang="en-US" sz="1400" b="1">
                <a:ea typeface="+mj-lt"/>
                <a:cs typeface="+mj-lt"/>
              </a:rPr>
              <a:t>SRGT </a:t>
            </a:r>
            <a:r>
              <a:rPr lang="en-US" sz="1400">
                <a:ea typeface="+mj-lt"/>
                <a:cs typeface="+mj-lt"/>
              </a:rPr>
              <a:t>1266 Practicum </a:t>
            </a:r>
          </a:p>
          <a:p>
            <a:pPr marL="285750" indent="-285750">
              <a:lnSpc>
                <a:spcPct val="90000"/>
              </a:lnSpc>
              <a:buClr>
                <a:srgbClr val="F7F7F7"/>
              </a:buClr>
            </a:pPr>
            <a:r>
              <a:rPr lang="en-US" sz="1400" b="1">
                <a:ea typeface="+mj-lt"/>
                <a:cs typeface="+mj-lt"/>
              </a:rPr>
              <a:t>SRGT </a:t>
            </a:r>
            <a:r>
              <a:rPr lang="en-US" sz="1400">
                <a:ea typeface="+mj-lt"/>
                <a:cs typeface="+mj-lt"/>
              </a:rPr>
              <a:t>1441 Surgical Procedures I</a:t>
            </a:r>
          </a:p>
          <a:p>
            <a:pPr marL="285750" indent="-285750">
              <a:lnSpc>
                <a:spcPct val="90000"/>
              </a:lnSpc>
              <a:buClr>
                <a:srgbClr val="F7F7F7"/>
              </a:buClr>
            </a:pPr>
            <a:r>
              <a:rPr lang="en-US" sz="1400">
                <a:ea typeface="+mj-lt"/>
                <a:cs typeface="+mj-lt"/>
              </a:rPr>
              <a:t>PHIL 2306 Intro to Ethics</a:t>
            </a:r>
          </a:p>
          <a:p>
            <a:pPr marL="285750" indent="-285750">
              <a:lnSpc>
                <a:spcPct val="90000"/>
              </a:lnSpc>
              <a:buClr>
                <a:srgbClr val="F7F7F7"/>
              </a:buClr>
            </a:pPr>
            <a:r>
              <a:rPr lang="en-US" sz="1400">
                <a:ea typeface="+mj-lt"/>
                <a:cs typeface="+mj-lt"/>
              </a:rPr>
              <a:t>PSYC 2301 General Psychology </a:t>
            </a:r>
            <a:endParaRPr lang="en-US" sz="1100"/>
          </a:p>
        </p:txBody>
      </p:sp>
      <p:sp>
        <p:nvSpPr>
          <p:cNvPr id="40" name="Content Placeholder 2">
            <a:extLst>
              <a:ext uri="{FF2B5EF4-FFF2-40B4-BE49-F238E27FC236}">
                <a16:creationId xmlns:a16="http://schemas.microsoft.com/office/drawing/2014/main" id="{50123EB1-C0AD-124D-1AAC-74BA6ED123F1}"/>
              </a:ext>
            </a:extLst>
          </p:cNvPr>
          <p:cNvSpPr txBox="1">
            <a:spLocks/>
          </p:cNvSpPr>
          <p:nvPr/>
        </p:nvSpPr>
        <p:spPr>
          <a:xfrm>
            <a:off x="7955064" y="2076800"/>
            <a:ext cx="3919198" cy="4268243"/>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Clr>
                <a:srgbClr val="F7F7F7"/>
              </a:buClr>
              <a:buNone/>
            </a:pPr>
            <a:r>
              <a:rPr lang="en-US" sz="1600" b="1">
                <a:ea typeface="+mj-lt"/>
                <a:cs typeface="+mj-lt"/>
              </a:rPr>
              <a:t>First Fall – Semester 3</a:t>
            </a:r>
          </a:p>
          <a:p>
            <a:r>
              <a:rPr lang="en-US" sz="1400" b="1">
                <a:ea typeface="+mj-lt"/>
                <a:cs typeface="+mj-lt"/>
              </a:rPr>
              <a:t>SRGT </a:t>
            </a:r>
            <a:r>
              <a:rPr lang="en-US" sz="1400">
                <a:ea typeface="+mj-lt"/>
                <a:cs typeface="+mj-lt"/>
              </a:rPr>
              <a:t>1367 Practicum Surgical Technology </a:t>
            </a:r>
          </a:p>
          <a:p>
            <a:pPr>
              <a:buClr>
                <a:srgbClr val="F7F7F7"/>
              </a:buClr>
            </a:pPr>
            <a:r>
              <a:rPr lang="en-US" sz="1400" b="1">
                <a:ea typeface="+mj-lt"/>
                <a:cs typeface="+mj-lt"/>
              </a:rPr>
              <a:t>SRGT </a:t>
            </a:r>
            <a:r>
              <a:rPr lang="en-US" sz="1400">
                <a:ea typeface="+mj-lt"/>
                <a:cs typeface="+mj-lt"/>
              </a:rPr>
              <a:t>1442 Surgical Procedures II </a:t>
            </a:r>
          </a:p>
          <a:p>
            <a:pPr>
              <a:buClr>
                <a:srgbClr val="F7F7F7"/>
              </a:buClr>
            </a:pPr>
            <a:r>
              <a:rPr lang="en-US" sz="1400">
                <a:ea typeface="+mj-lt"/>
                <a:cs typeface="+mj-lt"/>
              </a:rPr>
              <a:t>HPRS 2201 Pathophysiology</a:t>
            </a:r>
          </a:p>
          <a:p>
            <a:pPr>
              <a:buClr>
                <a:srgbClr val="F7F7F7"/>
              </a:buClr>
            </a:pPr>
            <a:r>
              <a:rPr lang="en-US" sz="1400" b="1">
                <a:ea typeface="+mj-lt"/>
                <a:cs typeface="+mj-lt"/>
              </a:rPr>
              <a:t>HPRS 1202 </a:t>
            </a:r>
            <a:r>
              <a:rPr lang="en-US" sz="1400">
                <a:ea typeface="+mj-lt"/>
                <a:cs typeface="+mj-lt"/>
              </a:rPr>
              <a:t>Wellness and Health Promotion</a:t>
            </a:r>
          </a:p>
          <a:p>
            <a:pPr marL="0" indent="0">
              <a:buClr>
                <a:srgbClr val="F7F7F7"/>
              </a:buClr>
              <a:buNone/>
            </a:pPr>
            <a:endParaRPr lang="en-US" sz="1000"/>
          </a:p>
          <a:p>
            <a:pPr marL="0" indent="0">
              <a:buClr>
                <a:srgbClr val="F7F7F7"/>
              </a:buClr>
              <a:buNone/>
            </a:pPr>
            <a:r>
              <a:rPr lang="en-US" sz="1600" b="1">
                <a:ea typeface="+mj-lt"/>
                <a:cs typeface="+mj-lt"/>
              </a:rPr>
              <a:t>Second Spring - Semester 4</a:t>
            </a:r>
            <a:endParaRPr lang="en-US" sz="1600">
              <a:ea typeface="+mj-lt"/>
              <a:cs typeface="+mj-lt"/>
            </a:endParaRPr>
          </a:p>
          <a:p>
            <a:r>
              <a:rPr lang="en-US" sz="1400" b="1">
                <a:ea typeface="+mj-lt"/>
                <a:cs typeface="+mj-lt"/>
              </a:rPr>
              <a:t>SRGT </a:t>
            </a:r>
            <a:r>
              <a:rPr lang="en-US" sz="1400">
                <a:ea typeface="+mj-lt"/>
                <a:cs typeface="+mj-lt"/>
              </a:rPr>
              <a:t>2270 Professional Readiness </a:t>
            </a:r>
          </a:p>
          <a:p>
            <a:pPr>
              <a:buClr>
                <a:srgbClr val="F7F7F7"/>
              </a:buClr>
            </a:pPr>
            <a:r>
              <a:rPr lang="en-US" sz="1400" b="1">
                <a:ea typeface="+mj-lt"/>
                <a:cs typeface="+mj-lt"/>
              </a:rPr>
              <a:t>SRGT </a:t>
            </a:r>
            <a:r>
              <a:rPr lang="en-US" sz="1400">
                <a:ea typeface="+mj-lt"/>
                <a:cs typeface="+mj-lt"/>
              </a:rPr>
              <a:t>2466 Practicum Surgical/Operating Room Tech </a:t>
            </a:r>
          </a:p>
          <a:p>
            <a:pPr>
              <a:buClr>
                <a:srgbClr val="F7F7F7"/>
              </a:buClr>
            </a:pPr>
            <a:r>
              <a:rPr lang="en-US" sz="1400">
                <a:ea typeface="+mj-lt"/>
                <a:cs typeface="+mj-lt"/>
              </a:rPr>
              <a:t>ENGL 1301 Composition 1</a:t>
            </a:r>
            <a:endParaRPr lang="en-US" sz="1400"/>
          </a:p>
        </p:txBody>
      </p:sp>
    </p:spTree>
    <p:extLst>
      <p:ext uri="{BB962C8B-B14F-4D97-AF65-F5344CB8AC3E}">
        <p14:creationId xmlns:p14="http://schemas.microsoft.com/office/powerpoint/2010/main" val="88419535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0916-147B-6358-2DC6-1A1E4FA54C37}"/>
              </a:ext>
            </a:extLst>
          </p:cNvPr>
          <p:cNvSpPr>
            <a:spLocks noGrp="1"/>
          </p:cNvSpPr>
          <p:nvPr>
            <p:ph type="title"/>
          </p:nvPr>
        </p:nvSpPr>
        <p:spPr>
          <a:xfrm>
            <a:off x="1395825" y="497429"/>
            <a:ext cx="9404723" cy="647823"/>
          </a:xfrm>
        </p:spPr>
        <p:txBody>
          <a:bodyPr/>
          <a:lstStyle/>
          <a:p>
            <a:r>
              <a:rPr lang="en-US" sz="3200"/>
              <a:t>SURGICAL TECHNOLOGY PROGRAM FACULTY</a:t>
            </a:r>
          </a:p>
        </p:txBody>
      </p:sp>
      <p:pic>
        <p:nvPicPr>
          <p:cNvPr id="13" name="Picture 12" descr="Jeff Leonard photo">
            <a:extLst>
              <a:ext uri="{FF2B5EF4-FFF2-40B4-BE49-F238E27FC236}">
                <a16:creationId xmlns:a16="http://schemas.microsoft.com/office/drawing/2014/main" id="{F9FCD418-4636-DD06-1E4D-13347C4E6F12}"/>
              </a:ext>
            </a:extLst>
          </p:cNvPr>
          <p:cNvPicPr>
            <a:picLocks noChangeAspect="1"/>
          </p:cNvPicPr>
          <p:nvPr/>
        </p:nvPicPr>
        <p:blipFill>
          <a:blip r:embed="rId2"/>
          <a:stretch>
            <a:fillRect/>
          </a:stretch>
        </p:blipFill>
        <p:spPr>
          <a:xfrm>
            <a:off x="2774776" y="1291561"/>
            <a:ext cx="2148235" cy="1816951"/>
          </a:xfrm>
          <a:prstGeom prst="rect">
            <a:avLst/>
          </a:prstGeom>
        </p:spPr>
      </p:pic>
      <p:sp>
        <p:nvSpPr>
          <p:cNvPr id="9" name="Google Shape;192;p18">
            <a:extLst>
              <a:ext uri="{FF2B5EF4-FFF2-40B4-BE49-F238E27FC236}">
                <a16:creationId xmlns:a16="http://schemas.microsoft.com/office/drawing/2014/main" id="{68BCF506-AFE1-70EB-CDF5-AAC33557E569}"/>
              </a:ext>
            </a:extLst>
          </p:cNvPr>
          <p:cNvSpPr txBox="1"/>
          <p:nvPr/>
        </p:nvSpPr>
        <p:spPr>
          <a:xfrm>
            <a:off x="2589586" y="3076061"/>
            <a:ext cx="2505987" cy="5276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600" b="1" dirty="0">
                <a:solidFill>
                  <a:schemeClr val="tx1"/>
                </a:solidFill>
                <a:latin typeface="Barlow"/>
                <a:ea typeface="Barlow"/>
                <a:cs typeface="Barlow"/>
                <a:sym typeface="Barlow"/>
                <a:hlinkClick r:id="rId3">
                  <a:extLst>
                    <a:ext uri="{A12FA001-AC4F-418D-AE19-62706E023703}">
                      <ahyp:hlinkClr xmlns:ahyp="http://schemas.microsoft.com/office/drawing/2018/hyperlinkcolor" val="tx"/>
                    </a:ext>
                  </a:extLst>
                </a:hlinkClick>
              </a:rPr>
              <a:t>Jeff Leonard</a:t>
            </a:r>
            <a:endParaRPr lang="en-US" sz="1800" dirty="0">
              <a:solidFill>
                <a:schemeClr val="tx1"/>
              </a:solidFill>
              <a:latin typeface="Barlow"/>
              <a:ea typeface="Barlow"/>
              <a:cs typeface="Barlow"/>
            </a:endParaRPr>
          </a:p>
          <a:p>
            <a:pPr marL="0" lvl="0" indent="0" algn="ctr" rtl="0">
              <a:spcBef>
                <a:spcPts val="0"/>
              </a:spcBef>
              <a:spcAft>
                <a:spcPts val="0"/>
              </a:spcAft>
              <a:buNone/>
            </a:pPr>
            <a:r>
              <a:rPr lang="en" sz="1200" b="1">
                <a:solidFill>
                  <a:schemeClr val="tx2">
                    <a:lumMod val="75000"/>
                  </a:schemeClr>
                </a:solidFill>
                <a:latin typeface="Barlow"/>
                <a:ea typeface="Barlow"/>
                <a:cs typeface="Barlow"/>
                <a:sym typeface="Barlow"/>
              </a:rPr>
              <a:t>Program Director</a:t>
            </a:r>
            <a:endParaRPr lang="en" sz="1200" b="1">
              <a:solidFill>
                <a:schemeClr val="tx2">
                  <a:lumMod val="75000"/>
                </a:schemeClr>
              </a:solidFill>
              <a:latin typeface="Barlow"/>
              <a:ea typeface="Barlow"/>
              <a:cs typeface="Barlow"/>
            </a:endParaRPr>
          </a:p>
        </p:txBody>
      </p:sp>
      <p:pic>
        <p:nvPicPr>
          <p:cNvPr id="10" name="Picture 9" descr="Tiffany Stanton photo">
            <a:extLst>
              <a:ext uri="{FF2B5EF4-FFF2-40B4-BE49-F238E27FC236}">
                <a16:creationId xmlns:a16="http://schemas.microsoft.com/office/drawing/2014/main" id="{2DF63400-45A1-F3F1-F538-4DD94742C949}"/>
              </a:ext>
            </a:extLst>
          </p:cNvPr>
          <p:cNvPicPr>
            <a:picLocks noChangeAspect="1"/>
          </p:cNvPicPr>
          <p:nvPr/>
        </p:nvPicPr>
        <p:blipFill>
          <a:blip r:embed="rId4"/>
          <a:stretch>
            <a:fillRect/>
          </a:stretch>
        </p:blipFill>
        <p:spPr>
          <a:xfrm>
            <a:off x="6732101" y="1290483"/>
            <a:ext cx="2157760" cy="1816951"/>
          </a:xfrm>
          <a:prstGeom prst="rect">
            <a:avLst/>
          </a:prstGeom>
        </p:spPr>
      </p:pic>
      <p:sp>
        <p:nvSpPr>
          <p:cNvPr id="8" name="Google Shape;190;p18">
            <a:extLst>
              <a:ext uri="{FF2B5EF4-FFF2-40B4-BE49-F238E27FC236}">
                <a16:creationId xmlns:a16="http://schemas.microsoft.com/office/drawing/2014/main" id="{2A82BA75-5033-AE7C-90B3-5B6130AD153F}"/>
              </a:ext>
            </a:extLst>
          </p:cNvPr>
          <p:cNvSpPr txBox="1"/>
          <p:nvPr/>
        </p:nvSpPr>
        <p:spPr>
          <a:xfrm>
            <a:off x="6589474" y="3067027"/>
            <a:ext cx="2513108" cy="5347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600" b="1" dirty="0">
                <a:solidFill>
                  <a:schemeClr val="tx1"/>
                </a:solidFill>
                <a:latin typeface="Barlow"/>
                <a:ea typeface="Barlow"/>
                <a:cs typeface="Barlow"/>
                <a:sym typeface="Barlow"/>
                <a:hlinkClick r:id="rId5">
                  <a:extLst>
                    <a:ext uri="{A12FA001-AC4F-418D-AE19-62706E023703}">
                      <ahyp:hlinkClr xmlns:ahyp="http://schemas.microsoft.com/office/drawing/2018/hyperlinkcolor" val="tx"/>
                    </a:ext>
                  </a:extLst>
                </a:hlinkClick>
              </a:rPr>
              <a:t>Tiffany Stanton</a:t>
            </a:r>
            <a:endParaRPr lang="en-US" sz="1800" dirty="0">
              <a:solidFill>
                <a:schemeClr val="tx1"/>
              </a:solidFill>
              <a:latin typeface="Barlow"/>
              <a:ea typeface="Barlow"/>
              <a:cs typeface="Barlow"/>
            </a:endParaRPr>
          </a:p>
          <a:p>
            <a:pPr algn="ctr"/>
            <a:r>
              <a:rPr lang="en" sz="1200" b="1">
                <a:solidFill>
                  <a:schemeClr val="tx2">
                    <a:lumMod val="75000"/>
                  </a:schemeClr>
                </a:solidFill>
                <a:latin typeface="Barlow"/>
                <a:ea typeface="Barlow"/>
                <a:cs typeface="Barlow"/>
                <a:sym typeface="Barlow"/>
              </a:rPr>
              <a:t>Clinical Coordinator</a:t>
            </a:r>
            <a:endParaRPr sz="1200" b="1">
              <a:solidFill>
                <a:schemeClr val="tx2">
                  <a:lumMod val="75000"/>
                </a:schemeClr>
              </a:solidFill>
              <a:latin typeface="Barlow"/>
              <a:ea typeface="Barlow"/>
              <a:cs typeface="Barlow"/>
            </a:endParaRPr>
          </a:p>
          <a:p>
            <a:pPr algn="ctr">
              <a:spcBef>
                <a:spcPts val="400"/>
              </a:spcBef>
              <a:spcAft>
                <a:spcPts val="400"/>
              </a:spcAft>
            </a:pPr>
            <a:endParaRPr lang="en" sz="1800">
              <a:latin typeface="Barlow"/>
              <a:ea typeface="Barlow"/>
              <a:cs typeface="Barlow"/>
            </a:endParaRPr>
          </a:p>
        </p:txBody>
      </p:sp>
      <p:pic>
        <p:nvPicPr>
          <p:cNvPr id="5" name="Picture 4" descr="Kymberly Dangerfield photo">
            <a:extLst>
              <a:ext uri="{FF2B5EF4-FFF2-40B4-BE49-F238E27FC236}">
                <a16:creationId xmlns:a16="http://schemas.microsoft.com/office/drawing/2014/main" id="{70033FCF-4DFE-E72D-D177-314ADFCEB3D0}"/>
              </a:ext>
            </a:extLst>
          </p:cNvPr>
          <p:cNvPicPr>
            <a:picLocks noChangeAspect="1"/>
          </p:cNvPicPr>
          <p:nvPr/>
        </p:nvPicPr>
        <p:blipFill>
          <a:blip r:embed="rId6"/>
          <a:srcRect l="1987" t="5102" r="5640" b="20288"/>
          <a:stretch>
            <a:fillRect/>
          </a:stretch>
        </p:blipFill>
        <p:spPr>
          <a:xfrm>
            <a:off x="1808454" y="3910148"/>
            <a:ext cx="1565429" cy="1528333"/>
          </a:xfrm>
          <a:prstGeom prst="rect">
            <a:avLst/>
          </a:prstGeom>
          <a:ln w="57150">
            <a:solidFill>
              <a:schemeClr val="tx1"/>
            </a:solidFill>
          </a:ln>
        </p:spPr>
      </p:pic>
      <p:sp>
        <p:nvSpPr>
          <p:cNvPr id="3" name="Google Shape;186;p18">
            <a:extLst>
              <a:ext uri="{FF2B5EF4-FFF2-40B4-BE49-F238E27FC236}">
                <a16:creationId xmlns:a16="http://schemas.microsoft.com/office/drawing/2014/main" id="{9D9560D0-9449-113B-2A73-0941FD2A676C}"/>
              </a:ext>
            </a:extLst>
          </p:cNvPr>
          <p:cNvSpPr txBox="1"/>
          <p:nvPr/>
        </p:nvSpPr>
        <p:spPr>
          <a:xfrm>
            <a:off x="1556427" y="5677055"/>
            <a:ext cx="2065619" cy="540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600" b="1" dirty="0">
                <a:solidFill>
                  <a:schemeClr val="tx1"/>
                </a:solidFill>
                <a:latin typeface="Barlow"/>
                <a:ea typeface="Barlow"/>
                <a:cs typeface="Barlow"/>
                <a:sym typeface="Barlow"/>
                <a:hlinkClick r:id="rId7">
                  <a:extLst>
                    <a:ext uri="{A12FA001-AC4F-418D-AE19-62706E023703}">
                      <ahyp:hlinkClr xmlns:ahyp="http://schemas.microsoft.com/office/drawing/2018/hyperlinkcolor" val="tx"/>
                    </a:ext>
                  </a:extLst>
                </a:hlinkClick>
              </a:rPr>
              <a:t>Kymberly Dangerfield</a:t>
            </a:r>
            <a:r>
              <a:rPr lang="en" sz="1600" b="1" dirty="0">
                <a:solidFill>
                  <a:schemeClr val="tx1"/>
                </a:solidFill>
                <a:latin typeface="Barlow"/>
                <a:ea typeface="Barlow"/>
                <a:cs typeface="Barlow"/>
                <a:sym typeface="Barlow"/>
              </a:rPr>
              <a:t> </a:t>
            </a:r>
            <a:br>
              <a:rPr lang="en" sz="1800" dirty="0">
                <a:latin typeface="Barlow"/>
                <a:ea typeface="Barlow"/>
                <a:cs typeface="Barlow"/>
              </a:rPr>
            </a:br>
            <a:r>
              <a:rPr lang="en" sz="1200" b="1">
                <a:solidFill>
                  <a:schemeClr val="tx2">
                    <a:lumMod val="75000"/>
                  </a:schemeClr>
                </a:solidFill>
                <a:latin typeface="Barlow"/>
                <a:ea typeface="Barlow"/>
                <a:cs typeface="Barlow"/>
                <a:sym typeface="Barlow"/>
              </a:rPr>
              <a:t>Full-Time Faculty</a:t>
            </a:r>
            <a:endParaRPr lang="en-US" sz="1200" b="1">
              <a:solidFill>
                <a:schemeClr val="tx2">
                  <a:lumMod val="75000"/>
                </a:schemeClr>
              </a:solidFill>
              <a:latin typeface="Barlow"/>
              <a:ea typeface="Barlow"/>
              <a:cs typeface="Barlow"/>
            </a:endParaRPr>
          </a:p>
        </p:txBody>
      </p:sp>
      <p:pic>
        <p:nvPicPr>
          <p:cNvPr id="4" name="Picture 3" descr="Amanda Cermak photo">
            <a:extLst>
              <a:ext uri="{FF2B5EF4-FFF2-40B4-BE49-F238E27FC236}">
                <a16:creationId xmlns:a16="http://schemas.microsoft.com/office/drawing/2014/main" id="{5997824C-D04A-52DB-3CD7-0B63E7934CB8}"/>
              </a:ext>
            </a:extLst>
          </p:cNvPr>
          <p:cNvPicPr>
            <a:picLocks noChangeAspect="1"/>
          </p:cNvPicPr>
          <p:nvPr/>
        </p:nvPicPr>
        <p:blipFill>
          <a:blip r:embed="rId8"/>
          <a:srcRect t="7788" r="342" b="15929"/>
          <a:stretch>
            <a:fillRect/>
          </a:stretch>
        </p:blipFill>
        <p:spPr>
          <a:xfrm>
            <a:off x="4957968" y="3840614"/>
            <a:ext cx="1625727" cy="1665354"/>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p:spPr>
      </p:pic>
      <p:sp>
        <p:nvSpPr>
          <p:cNvPr id="6" name="Google Shape;186;p18">
            <a:extLst>
              <a:ext uri="{FF2B5EF4-FFF2-40B4-BE49-F238E27FC236}">
                <a16:creationId xmlns:a16="http://schemas.microsoft.com/office/drawing/2014/main" id="{990EBD37-F9AF-226A-5E4A-54040E546B28}"/>
              </a:ext>
            </a:extLst>
          </p:cNvPr>
          <p:cNvSpPr txBox="1"/>
          <p:nvPr/>
        </p:nvSpPr>
        <p:spPr>
          <a:xfrm>
            <a:off x="4746906" y="5689741"/>
            <a:ext cx="2065619" cy="540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600" b="1" dirty="0">
                <a:solidFill>
                  <a:schemeClr val="tx1"/>
                </a:solidFill>
                <a:latin typeface="Barlow"/>
                <a:ea typeface="Barlow"/>
                <a:cs typeface="Barlow"/>
                <a:sym typeface="Barlow"/>
                <a:hlinkClick r:id="rId9">
                  <a:extLst>
                    <a:ext uri="{A12FA001-AC4F-418D-AE19-62706E023703}">
                      <ahyp:hlinkClr xmlns:ahyp="http://schemas.microsoft.com/office/drawing/2018/hyperlinkcolor" val="tx"/>
                    </a:ext>
                  </a:extLst>
                </a:hlinkClick>
              </a:rPr>
              <a:t>Amanda Cermak</a:t>
            </a:r>
            <a:br>
              <a:rPr lang="en" sz="1800" dirty="0">
                <a:latin typeface="Barlow"/>
                <a:ea typeface="Barlow"/>
                <a:cs typeface="Barlow"/>
              </a:rPr>
            </a:br>
            <a:r>
              <a:rPr lang="en" sz="1200" b="1">
                <a:solidFill>
                  <a:schemeClr val="tx2">
                    <a:lumMod val="75000"/>
                  </a:schemeClr>
                </a:solidFill>
                <a:latin typeface="Barlow"/>
                <a:ea typeface="Barlow"/>
                <a:cs typeface="Barlow"/>
                <a:sym typeface="Barlow"/>
              </a:rPr>
              <a:t>Full-Time Faculty</a:t>
            </a:r>
            <a:endParaRPr lang="en-US" sz="1200" b="1">
              <a:solidFill>
                <a:schemeClr val="tx2">
                  <a:lumMod val="75000"/>
                </a:schemeClr>
              </a:solidFill>
              <a:latin typeface="Barlow"/>
              <a:ea typeface="Barlow"/>
              <a:cs typeface="Barlow"/>
            </a:endParaRPr>
          </a:p>
        </p:txBody>
      </p:sp>
      <p:pic>
        <p:nvPicPr>
          <p:cNvPr id="12" name="Picture 11" descr="Iliana Carrasco photo">
            <a:extLst>
              <a:ext uri="{FF2B5EF4-FFF2-40B4-BE49-F238E27FC236}">
                <a16:creationId xmlns:a16="http://schemas.microsoft.com/office/drawing/2014/main" id="{D1DEB95D-D983-1600-E708-54EA092F68A4}"/>
              </a:ext>
            </a:extLst>
          </p:cNvPr>
          <p:cNvPicPr>
            <a:picLocks noChangeAspect="1"/>
          </p:cNvPicPr>
          <p:nvPr/>
        </p:nvPicPr>
        <p:blipFill>
          <a:blip r:embed="rId10"/>
          <a:stretch>
            <a:fillRect/>
          </a:stretch>
        </p:blipFill>
        <p:spPr>
          <a:xfrm>
            <a:off x="7752417" y="3844690"/>
            <a:ext cx="2148235" cy="1816951"/>
          </a:xfrm>
          <a:prstGeom prst="rect">
            <a:avLst/>
          </a:prstGeom>
        </p:spPr>
      </p:pic>
      <p:sp>
        <p:nvSpPr>
          <p:cNvPr id="7" name="Google Shape;189;p18">
            <a:extLst>
              <a:ext uri="{FF2B5EF4-FFF2-40B4-BE49-F238E27FC236}">
                <a16:creationId xmlns:a16="http://schemas.microsoft.com/office/drawing/2014/main" id="{1281D208-3D4D-BD94-C2AC-48ABDEA26F77}"/>
              </a:ext>
            </a:extLst>
          </p:cNvPr>
          <p:cNvSpPr txBox="1"/>
          <p:nvPr/>
        </p:nvSpPr>
        <p:spPr>
          <a:xfrm>
            <a:off x="7607165" y="5656632"/>
            <a:ext cx="2443602" cy="5622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600" b="1" dirty="0">
                <a:solidFill>
                  <a:schemeClr val="tx1"/>
                </a:solidFill>
                <a:latin typeface="Barlow"/>
                <a:ea typeface="Barlow"/>
                <a:cs typeface="Barlow"/>
                <a:sym typeface="Barlow"/>
                <a:hlinkClick r:id="rId11">
                  <a:extLst>
                    <a:ext uri="{A12FA001-AC4F-418D-AE19-62706E023703}">
                      <ahyp:hlinkClr xmlns:ahyp="http://schemas.microsoft.com/office/drawing/2018/hyperlinkcolor" val="tx"/>
                    </a:ext>
                  </a:extLst>
                </a:hlinkClick>
              </a:rPr>
              <a:t>Iliana Carrasco</a:t>
            </a:r>
            <a:br>
              <a:rPr lang="en" sz="1800" dirty="0">
                <a:latin typeface="Barlow"/>
                <a:ea typeface="Barlow"/>
                <a:cs typeface="Barlow"/>
              </a:rPr>
            </a:br>
            <a:r>
              <a:rPr lang="en" sz="1200" b="1">
                <a:solidFill>
                  <a:schemeClr val="tx2">
                    <a:lumMod val="75000"/>
                  </a:schemeClr>
                </a:solidFill>
                <a:latin typeface="Barlow"/>
                <a:ea typeface="Barlow"/>
                <a:cs typeface="Barlow"/>
                <a:sym typeface="Barlow"/>
              </a:rPr>
              <a:t>Full-Time Faculty</a:t>
            </a:r>
            <a:endParaRPr lang="en-US" sz="1200" b="1">
              <a:solidFill>
                <a:schemeClr val="tx2">
                  <a:lumMod val="75000"/>
                </a:schemeClr>
              </a:solidFill>
              <a:latin typeface="Barlow"/>
              <a:ea typeface="Barlow"/>
              <a:cs typeface="Barlow"/>
            </a:endParaRPr>
          </a:p>
        </p:txBody>
      </p:sp>
    </p:spTree>
    <p:extLst>
      <p:ext uri="{BB962C8B-B14F-4D97-AF65-F5344CB8AC3E}">
        <p14:creationId xmlns:p14="http://schemas.microsoft.com/office/powerpoint/2010/main" val="1007200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3881-BAA9-0CB1-F487-E62643D9249C}"/>
              </a:ext>
            </a:extLst>
          </p:cNvPr>
          <p:cNvSpPr>
            <a:spLocks noGrp="1"/>
          </p:cNvSpPr>
          <p:nvPr>
            <p:ph type="title"/>
          </p:nvPr>
        </p:nvSpPr>
        <p:spPr>
          <a:xfrm>
            <a:off x="1571215" y="2371198"/>
            <a:ext cx="1815265" cy="1055593"/>
          </a:xfrm>
        </p:spPr>
        <p:txBody>
          <a:bodyPr>
            <a:normAutofit/>
          </a:bodyPr>
          <a:lstStyle/>
          <a:p>
            <a:pPr algn="ctr"/>
            <a:r>
              <a:rPr lang="en-US" dirty="0">
                <a:solidFill>
                  <a:schemeClr val="tx1"/>
                </a:solidFill>
                <a:ea typeface="+mj-lt"/>
                <a:cs typeface="+mj-lt"/>
              </a:rPr>
              <a:t>FAQ</a:t>
            </a:r>
            <a:endParaRPr lang="en-US" dirty="0">
              <a:solidFill>
                <a:schemeClr val="tx1"/>
              </a:solidFill>
            </a:endParaRPr>
          </a:p>
        </p:txBody>
      </p:sp>
      <p:sp>
        <p:nvSpPr>
          <p:cNvPr id="3" name="Content Placeholder 2">
            <a:extLst>
              <a:ext uri="{FF2B5EF4-FFF2-40B4-BE49-F238E27FC236}">
                <a16:creationId xmlns:a16="http://schemas.microsoft.com/office/drawing/2014/main" id="{2F33161E-5D95-E0D3-ACDB-83B8BF66E960}"/>
              </a:ext>
            </a:extLst>
          </p:cNvPr>
          <p:cNvSpPr>
            <a:spLocks noGrp="1"/>
          </p:cNvSpPr>
          <p:nvPr>
            <p:ph idx="1"/>
          </p:nvPr>
        </p:nvSpPr>
        <p:spPr>
          <a:xfrm>
            <a:off x="5240832" y="1898390"/>
            <a:ext cx="5919503" cy="4667936"/>
          </a:xfrm>
        </p:spPr>
        <p:txBody>
          <a:bodyPr vert="horz" lIns="91440" tIns="45720" rIns="91440" bIns="45720" rtlCol="0" anchor="t">
            <a:normAutofit/>
          </a:bodyPr>
          <a:lstStyle/>
          <a:p>
            <a:pPr marL="0" indent="0" algn="ctr">
              <a:buNone/>
            </a:pPr>
            <a:r>
              <a:rPr lang="en-US" b="1">
                <a:ea typeface="+mj-lt"/>
                <a:cs typeface="+mj-lt"/>
              </a:rPr>
              <a:t>If you have any questions over admissions, please contact: </a:t>
            </a:r>
            <a:endParaRPr lang="en-US" b="1"/>
          </a:p>
          <a:p>
            <a:pPr marL="0" indent="0" algn="ctr">
              <a:buNone/>
            </a:pPr>
            <a:endParaRPr lang="en-US" b="1" dirty="0">
              <a:ea typeface="+mj-lt"/>
              <a:cs typeface="+mj-lt"/>
            </a:endParaRPr>
          </a:p>
          <a:p>
            <a:pPr marL="0" indent="0" algn="ctr">
              <a:buNone/>
            </a:pPr>
            <a:endParaRPr lang="en-US" b="1" dirty="0">
              <a:ea typeface="+mj-lt"/>
              <a:cs typeface="+mj-lt"/>
            </a:endParaRPr>
          </a:p>
          <a:p>
            <a:pPr marL="0" indent="0" algn="ctr">
              <a:buNone/>
            </a:pPr>
            <a:r>
              <a:rPr lang="en-US">
                <a:ea typeface="+mj-lt"/>
                <a:cs typeface="+mj-lt"/>
              </a:rPr>
              <a:t>Surgical Technology Admissions</a:t>
            </a:r>
          </a:p>
          <a:p>
            <a:pPr marL="0" indent="0" algn="ctr">
              <a:buNone/>
            </a:pPr>
            <a:r>
              <a:rPr lang="en-US">
                <a:ea typeface="+mj-lt"/>
                <a:cs typeface="+mj-lt"/>
              </a:rPr>
              <a:t>at</a:t>
            </a:r>
            <a:endParaRPr lang="en-US" dirty="0">
              <a:ea typeface="+mj-lt"/>
              <a:cs typeface="+mj-lt"/>
            </a:endParaRPr>
          </a:p>
          <a:p>
            <a:pPr marL="0" indent="0" algn="ctr">
              <a:buNone/>
            </a:pPr>
            <a:r>
              <a:rPr lang="en-US" dirty="0">
                <a:solidFill>
                  <a:schemeClr val="accent6"/>
                </a:solidFill>
                <a:ea typeface="+mn-lt"/>
                <a:cs typeface="+mn-lt"/>
                <a:hlinkClick r:id="rId2">
                  <a:extLst>
                    <a:ext uri="{A12FA001-AC4F-418D-AE19-62706E023703}">
                      <ahyp:hlinkClr xmlns:ahyp="http://schemas.microsoft.com/office/drawing/2018/hyperlinkcolor" val="tx"/>
                    </a:ext>
                  </a:extLst>
                </a:hlinkClick>
              </a:rPr>
              <a:t>TR.SurgicalTechnology@tccd.edu</a:t>
            </a:r>
            <a:r>
              <a:rPr lang="en-US" dirty="0">
                <a:solidFill>
                  <a:schemeClr val="accent6"/>
                </a:solidFill>
                <a:ea typeface="+mn-lt"/>
                <a:cs typeface="+mn-lt"/>
              </a:rPr>
              <a:t> </a:t>
            </a:r>
            <a:endParaRPr lang="en-US">
              <a:solidFill>
                <a:schemeClr val="accent6"/>
              </a:solidFill>
            </a:endParaRPr>
          </a:p>
        </p:txBody>
      </p:sp>
      <p:pic>
        <p:nvPicPr>
          <p:cNvPr id="6" name="Picture 11" descr="Tarrant County College logo&#10;&#10;Trinity River Campus East Department of Health Sciences &#10;&#10;Address: 245 E. Belknap St. Fort Worth, TX 76102&#10;&#10;Phone: 817-515-2345&#10;&#10;Website: tccd.edu">
            <a:extLst>
              <a:ext uri="{FF2B5EF4-FFF2-40B4-BE49-F238E27FC236}">
                <a16:creationId xmlns:a16="http://schemas.microsoft.com/office/drawing/2014/main" id="{F446AD12-E50C-42BB-5C23-823AD7FEFD0C}"/>
              </a:ext>
              <a:ext uri="{C183D7F6-B498-43B3-948B-1728B52AA6E4}">
                <adec:decorative xmlns:adec="http://schemas.microsoft.com/office/drawing/2017/decorative" val="0"/>
              </a:ext>
            </a:extLst>
          </p:cNvPr>
          <p:cNvPicPr>
            <a:picLocks noChangeAspect="1"/>
          </p:cNvPicPr>
          <p:nvPr/>
        </p:nvPicPr>
        <p:blipFill rotWithShape="1">
          <a:blip r:embed="rId3"/>
          <a:srcRect r="-339" b="-1053"/>
          <a:stretch/>
        </p:blipFill>
        <p:spPr>
          <a:xfrm>
            <a:off x="888775" y="4933058"/>
            <a:ext cx="4355579" cy="1407798"/>
          </a:xfrm>
          <a:prstGeom prst="rect">
            <a:avLst/>
          </a:prstGeom>
        </p:spPr>
      </p:pic>
    </p:spTree>
    <p:extLst>
      <p:ext uri="{BB962C8B-B14F-4D97-AF65-F5344CB8AC3E}">
        <p14:creationId xmlns:p14="http://schemas.microsoft.com/office/powerpoint/2010/main" val="12408696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DFBE-BC46-C336-0EC4-324B3B47B110}"/>
              </a:ext>
            </a:extLst>
          </p:cNvPr>
          <p:cNvSpPr>
            <a:spLocks noGrp="1"/>
          </p:cNvSpPr>
          <p:nvPr>
            <p:ph type="title"/>
          </p:nvPr>
        </p:nvSpPr>
        <p:spPr>
          <a:xfrm>
            <a:off x="581192" y="778356"/>
            <a:ext cx="11029616" cy="1013800"/>
          </a:xfrm>
        </p:spPr>
        <p:txBody>
          <a:bodyPr>
            <a:normAutofit fontScale="90000"/>
          </a:bodyPr>
          <a:lstStyle/>
          <a:p>
            <a:pPr algn="ctr"/>
            <a:r>
              <a:rPr lang="en-US" sz="3600">
                <a:ea typeface="+mj-lt"/>
                <a:cs typeface="+mj-lt"/>
              </a:rPr>
              <a:t>AGENDA FOR SURGICAL TECHNOLOGY INFORMATION SESSION</a:t>
            </a:r>
            <a:endParaRPr lang="en-US" sz="3600"/>
          </a:p>
        </p:txBody>
      </p:sp>
      <p:sp>
        <p:nvSpPr>
          <p:cNvPr id="3" name="Content Placeholder 2">
            <a:extLst>
              <a:ext uri="{FF2B5EF4-FFF2-40B4-BE49-F238E27FC236}">
                <a16:creationId xmlns:a16="http://schemas.microsoft.com/office/drawing/2014/main" id="{B9F2DC79-CEA8-0DB0-2CFD-AE1FC239B9EB}"/>
              </a:ext>
            </a:extLst>
          </p:cNvPr>
          <p:cNvSpPr>
            <a:spLocks noGrp="1"/>
          </p:cNvSpPr>
          <p:nvPr>
            <p:ph idx="1"/>
          </p:nvPr>
        </p:nvSpPr>
        <p:spPr>
          <a:xfrm>
            <a:off x="1103312" y="2728327"/>
            <a:ext cx="8937882" cy="3520072"/>
          </a:xfrm>
        </p:spPr>
        <p:txBody>
          <a:bodyPr vert="horz" lIns="91440" tIns="45720" rIns="91440" bIns="45720" rtlCol="0" anchor="t">
            <a:normAutofit/>
          </a:bodyPr>
          <a:lstStyle/>
          <a:p>
            <a:r>
              <a:rPr lang="en-US">
                <a:ea typeface="+mj-lt"/>
                <a:cs typeface="+mj-lt"/>
              </a:rPr>
              <a:t>1. Introduction </a:t>
            </a:r>
          </a:p>
          <a:p>
            <a:pPr>
              <a:buClr>
                <a:srgbClr val="8AD0D6"/>
              </a:buClr>
            </a:pPr>
            <a:r>
              <a:rPr lang="en-US">
                <a:ea typeface="+mj-lt"/>
                <a:cs typeface="+mj-lt"/>
              </a:rPr>
              <a:t>2. Application Period/Seats/Costs </a:t>
            </a:r>
          </a:p>
          <a:p>
            <a:pPr>
              <a:buClr>
                <a:srgbClr val="8AD0D6"/>
              </a:buClr>
            </a:pPr>
            <a:r>
              <a:rPr lang="en-US">
                <a:ea typeface="+mj-lt"/>
                <a:cs typeface="+mj-lt"/>
              </a:rPr>
              <a:t>3. Admission Ranking </a:t>
            </a:r>
          </a:p>
          <a:p>
            <a:pPr>
              <a:buClr>
                <a:srgbClr val="8AD0D6"/>
              </a:buClr>
            </a:pPr>
            <a:r>
              <a:rPr lang="en-US">
                <a:ea typeface="+mj-lt"/>
                <a:cs typeface="+mj-lt"/>
              </a:rPr>
              <a:t>4. Selection Notification </a:t>
            </a:r>
          </a:p>
          <a:p>
            <a:pPr>
              <a:buClr>
                <a:srgbClr val="8AD0D6"/>
              </a:buClr>
            </a:pPr>
            <a:r>
              <a:rPr lang="en-US">
                <a:ea typeface="+mj-lt"/>
                <a:cs typeface="+mj-lt"/>
              </a:rPr>
              <a:t>5. Eligibility </a:t>
            </a:r>
          </a:p>
          <a:p>
            <a:pPr>
              <a:buClr>
                <a:srgbClr val="8AD0D6"/>
              </a:buClr>
            </a:pPr>
            <a:r>
              <a:rPr lang="en-US">
                <a:ea typeface="+mj-lt"/>
                <a:cs typeface="+mj-lt"/>
              </a:rPr>
              <a:t>6. Length of Program </a:t>
            </a:r>
          </a:p>
          <a:p>
            <a:pPr>
              <a:buClr>
                <a:srgbClr val="8AD0D6"/>
              </a:buClr>
            </a:pPr>
            <a:r>
              <a:rPr lang="en-US">
                <a:ea typeface="+mj-lt"/>
                <a:cs typeface="+mj-lt"/>
              </a:rPr>
              <a:t>7. FAQ</a:t>
            </a:r>
            <a:endParaRPr lang="en-US"/>
          </a:p>
        </p:txBody>
      </p:sp>
    </p:spTree>
    <p:extLst>
      <p:ext uri="{BB962C8B-B14F-4D97-AF65-F5344CB8AC3E}">
        <p14:creationId xmlns:p14="http://schemas.microsoft.com/office/powerpoint/2010/main" val="3038615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DFBE-BC46-C336-0EC4-324B3B47B110}"/>
              </a:ext>
            </a:extLst>
          </p:cNvPr>
          <p:cNvSpPr>
            <a:spLocks noGrp="1"/>
          </p:cNvSpPr>
          <p:nvPr>
            <p:ph type="title"/>
          </p:nvPr>
        </p:nvSpPr>
        <p:spPr>
          <a:xfrm>
            <a:off x="588481" y="1827929"/>
            <a:ext cx="4555501" cy="4225399"/>
          </a:xfrm>
        </p:spPr>
        <p:txBody>
          <a:bodyPr anchor="ctr">
            <a:normAutofit/>
          </a:bodyPr>
          <a:lstStyle/>
          <a:p>
            <a:pPr algn="ctr"/>
            <a:r>
              <a:rPr lang="en-US" sz="3900" dirty="0">
                <a:solidFill>
                  <a:schemeClr val="tx1"/>
                </a:solidFill>
                <a:ea typeface="+mj-lt"/>
                <a:cs typeface="+mj-lt"/>
              </a:rPr>
              <a:t>What is a Surgical Technologist?</a:t>
            </a:r>
            <a:endParaRPr lang="en-US" sz="3900" dirty="0">
              <a:solidFill>
                <a:schemeClr val="tx1"/>
              </a:solidFill>
            </a:endParaRPr>
          </a:p>
        </p:txBody>
      </p:sp>
      <p:sp>
        <p:nvSpPr>
          <p:cNvPr id="3" name="Content Placeholder 2">
            <a:extLst>
              <a:ext uri="{FF2B5EF4-FFF2-40B4-BE49-F238E27FC236}">
                <a16:creationId xmlns:a16="http://schemas.microsoft.com/office/drawing/2014/main" id="{B9F2DC79-CEA8-0DB0-2CFD-AE1FC239B9EB}"/>
              </a:ext>
            </a:extLst>
          </p:cNvPr>
          <p:cNvSpPr>
            <a:spLocks noGrp="1"/>
          </p:cNvSpPr>
          <p:nvPr>
            <p:ph idx="1"/>
          </p:nvPr>
        </p:nvSpPr>
        <p:spPr>
          <a:xfrm>
            <a:off x="5716089" y="1827928"/>
            <a:ext cx="5659702" cy="4225400"/>
          </a:xfrm>
        </p:spPr>
        <p:txBody>
          <a:bodyPr vert="horz" lIns="91440" tIns="45720" rIns="91440" bIns="45720" rtlCol="0" anchor="ctr">
            <a:normAutofit/>
          </a:bodyPr>
          <a:lstStyle/>
          <a:p>
            <a:pPr marL="0" indent="0">
              <a:buNone/>
            </a:pPr>
            <a:r>
              <a:rPr lang="en-US">
                <a:ea typeface="+mj-lt"/>
                <a:cs typeface="+mj-lt"/>
              </a:rPr>
              <a:t>The surgical technologist works under the supervision of a surgeon to ensure that the operating room or environment is safe, that equipment functions properly, and that the operative procedure is conducted under conditions that maximize patient safety. A surgical technologist possesses expertise in the theory and application of sterile and aseptic technique and combines the knowledge of human anatomy, surgical procedures, and implementation tools and technologies to facilitate a physician's performance of invasive therapeutic and diagnostic procedures.</a:t>
            </a:r>
            <a:endParaRPr lang="en-US"/>
          </a:p>
        </p:txBody>
      </p:sp>
    </p:spTree>
    <p:extLst>
      <p:ext uri="{BB962C8B-B14F-4D97-AF65-F5344CB8AC3E}">
        <p14:creationId xmlns:p14="http://schemas.microsoft.com/office/powerpoint/2010/main" val="349058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71BA-7D44-246C-CB00-686908D6D756}"/>
              </a:ext>
            </a:extLst>
          </p:cNvPr>
          <p:cNvSpPr>
            <a:spLocks noGrp="1"/>
          </p:cNvSpPr>
          <p:nvPr>
            <p:ph type="title"/>
          </p:nvPr>
        </p:nvSpPr>
        <p:spPr/>
        <p:txBody>
          <a:bodyPr/>
          <a:lstStyle/>
          <a:p>
            <a:r>
              <a:rPr lang="en-US">
                <a:ea typeface="+mj-lt"/>
                <a:cs typeface="+mj-lt"/>
              </a:rPr>
              <a:t>SURGICAL TECHNOLOGY A.A.S </a:t>
            </a:r>
            <a:endParaRPr lang="en-US"/>
          </a:p>
        </p:txBody>
      </p:sp>
      <p:sp>
        <p:nvSpPr>
          <p:cNvPr id="3" name="Content Placeholder 2">
            <a:extLst>
              <a:ext uri="{FF2B5EF4-FFF2-40B4-BE49-F238E27FC236}">
                <a16:creationId xmlns:a16="http://schemas.microsoft.com/office/drawing/2014/main" id="{706BEF0A-3591-4385-62E1-D4C23AD50924}"/>
              </a:ext>
            </a:extLst>
          </p:cNvPr>
          <p:cNvSpPr>
            <a:spLocks noGrp="1"/>
          </p:cNvSpPr>
          <p:nvPr>
            <p:ph idx="1"/>
          </p:nvPr>
        </p:nvSpPr>
        <p:spPr>
          <a:xfrm>
            <a:off x="886001" y="1965180"/>
            <a:ext cx="10435902" cy="4694370"/>
          </a:xfrm>
        </p:spPr>
        <p:txBody>
          <a:bodyPr vert="horz" lIns="91440" tIns="45720" rIns="91440" bIns="45720" rtlCol="0" anchor="t">
            <a:noAutofit/>
          </a:bodyPr>
          <a:lstStyle/>
          <a:p>
            <a:pPr marL="0" indent="0">
              <a:buClr>
                <a:srgbClr val="8AD0D6"/>
              </a:buClr>
              <a:buNone/>
            </a:pPr>
            <a:r>
              <a:rPr lang="en-US" sz="1100" b="1" u="sng" dirty="0">
                <a:ea typeface="+mj-lt"/>
                <a:cs typeface="+mj-lt"/>
              </a:rPr>
              <a:t>Introduction</a:t>
            </a:r>
            <a:r>
              <a:rPr lang="en-US" sz="1100" dirty="0">
                <a:ea typeface="+mj-lt"/>
                <a:cs typeface="+mj-lt"/>
              </a:rPr>
              <a:t> </a:t>
            </a:r>
          </a:p>
          <a:p>
            <a:pPr marL="171450" indent="-171450">
              <a:buClr>
                <a:srgbClr val="8AD0D6"/>
              </a:buClr>
            </a:pPr>
            <a:r>
              <a:rPr lang="en-US" sz="1100" dirty="0">
                <a:ea typeface="+mj-lt"/>
                <a:cs typeface="+mj-lt"/>
              </a:rPr>
              <a:t>The Tarrant County College Surgical Technology Program teaches students how to prepare for surgical procedures and to assist in the operating room. </a:t>
            </a:r>
            <a:endParaRPr lang="en-US" sz="1100" dirty="0"/>
          </a:p>
          <a:p>
            <a:pPr marL="0" indent="0">
              <a:buClr>
                <a:srgbClr val="8AD0D6"/>
              </a:buClr>
              <a:buNone/>
            </a:pPr>
            <a:r>
              <a:rPr lang="en-US" sz="1100" b="1" u="sng" dirty="0">
                <a:ea typeface="+mj-lt"/>
                <a:cs typeface="+mj-lt"/>
              </a:rPr>
              <a:t>Career Opportunities</a:t>
            </a:r>
            <a:r>
              <a:rPr lang="en-US" sz="1100" dirty="0">
                <a:ea typeface="+mj-lt"/>
                <a:cs typeface="+mj-lt"/>
              </a:rPr>
              <a:t> </a:t>
            </a:r>
          </a:p>
          <a:p>
            <a:pPr marL="171450" indent="-171450">
              <a:buClr>
                <a:srgbClr val="8AD0D6"/>
              </a:buClr>
            </a:pPr>
            <a:r>
              <a:rPr lang="en-US" sz="1100" dirty="0">
                <a:ea typeface="+mj-lt"/>
                <a:cs typeface="+mj-lt"/>
              </a:rPr>
              <a:t>Surgical Tech’s work in hospitals, outpatient centers, or for surgeons and spend most of their time on their feet in a fast-paced patient care environment. </a:t>
            </a:r>
            <a:endParaRPr lang="en-US" sz="1100" dirty="0"/>
          </a:p>
          <a:p>
            <a:pPr marL="171450" indent="-171450">
              <a:buClr>
                <a:srgbClr val="8AD0D6"/>
              </a:buClr>
            </a:pPr>
            <a:r>
              <a:rPr lang="en-US" sz="1100" dirty="0">
                <a:ea typeface="+mj-lt"/>
                <a:cs typeface="+mj-lt"/>
              </a:rPr>
              <a:t>The current employment pay rates can be viewed on our webpage under </a:t>
            </a:r>
            <a:r>
              <a:rPr lang="en-US" sz="1100" dirty="0">
                <a:solidFill>
                  <a:srgbClr val="7030A0"/>
                </a:solidFill>
                <a:ea typeface="+mj-lt"/>
                <a:cs typeface="+mj-lt"/>
                <a:hlinkClick r:id="rId2">
                  <a:extLst>
                    <a:ext uri="{A12FA001-AC4F-418D-AE19-62706E023703}">
                      <ahyp:hlinkClr xmlns:ahyp="http://schemas.microsoft.com/office/drawing/2018/hyperlinkcolor" val="tx"/>
                    </a:ext>
                  </a:extLst>
                </a:hlinkClick>
              </a:rPr>
              <a:t>Job Titles &amp; Career Info</a:t>
            </a:r>
            <a:r>
              <a:rPr lang="en-US" sz="1100" dirty="0">
                <a:ea typeface="+mj-lt"/>
                <a:cs typeface="+mj-lt"/>
              </a:rPr>
              <a:t>. </a:t>
            </a:r>
          </a:p>
          <a:p>
            <a:pPr marL="0" indent="0">
              <a:buClr>
                <a:srgbClr val="8AD0D6"/>
              </a:buClr>
              <a:buNone/>
            </a:pPr>
            <a:r>
              <a:rPr lang="en-US" sz="1100" b="1" u="sng" dirty="0">
                <a:ea typeface="+mj-lt"/>
                <a:cs typeface="+mj-lt"/>
              </a:rPr>
              <a:t>Program Content</a:t>
            </a:r>
            <a:r>
              <a:rPr lang="en-US" sz="1100" dirty="0">
                <a:ea typeface="+mj-lt"/>
                <a:cs typeface="+mj-lt"/>
              </a:rPr>
              <a:t> </a:t>
            </a:r>
          </a:p>
          <a:p>
            <a:pPr marL="171450" indent="-171450"/>
            <a:r>
              <a:rPr lang="en-US" sz="1100" dirty="0">
                <a:ea typeface="+mj-lt"/>
                <a:cs typeface="+mj-lt"/>
              </a:rPr>
              <a:t>Studies combine general education and on-campus surgical technology courses with actual clinical experience at clinical sites across the metroplex. </a:t>
            </a:r>
          </a:p>
          <a:p>
            <a:pPr marL="171450" indent="-171450">
              <a:buClr>
                <a:srgbClr val="8AD0D6"/>
              </a:buClr>
            </a:pPr>
            <a:r>
              <a:rPr lang="en-US" sz="1100" dirty="0">
                <a:ea typeface="+mj-lt"/>
                <a:cs typeface="+mj-lt"/>
              </a:rPr>
              <a:t>In addition, studies cover areas such as: </a:t>
            </a:r>
          </a:p>
          <a:p>
            <a:pPr marL="571500" lvl="1" indent="-305435">
              <a:buClr>
                <a:srgbClr val="8AD0D6"/>
              </a:buClr>
            </a:pPr>
            <a:r>
              <a:rPr lang="en-US" sz="1100" dirty="0">
                <a:ea typeface="+mj-lt"/>
                <a:cs typeface="+mj-lt"/>
              </a:rPr>
              <a:t>Essentials of Medical Terminology, Professional Readiness, Wellness &amp; Health Promotion</a:t>
            </a:r>
          </a:p>
          <a:p>
            <a:pPr marL="571500" lvl="1" indent="-305435">
              <a:buClr>
                <a:srgbClr val="8AD0D6"/>
              </a:buClr>
            </a:pPr>
            <a:r>
              <a:rPr lang="en-US" sz="1100" dirty="0">
                <a:ea typeface="+mj-lt"/>
                <a:cs typeface="+mj-lt"/>
              </a:rPr>
              <a:t>Surgical Procedures &amp; Fundamentals of Perioperative Concepts and Techniques</a:t>
            </a:r>
          </a:p>
          <a:p>
            <a:pPr marL="0" indent="0">
              <a:buNone/>
            </a:pPr>
            <a:r>
              <a:rPr lang="en-US" sz="1100" b="1" u="sng" dirty="0">
                <a:ea typeface="+mj-lt"/>
                <a:cs typeface="+mj-lt"/>
              </a:rPr>
              <a:t>Accreditation</a:t>
            </a:r>
          </a:p>
          <a:p>
            <a:pPr marL="171450" indent="-171450"/>
            <a:r>
              <a:rPr lang="en-US" sz="1100" dirty="0">
                <a:ea typeface="+mj-lt"/>
                <a:cs typeface="+mj-lt"/>
              </a:rPr>
              <a:t>This Program is accredited by the Commission on Accreditation of Allied Health Programs (CAAHEP). </a:t>
            </a:r>
            <a:endParaRPr lang="en-US" sz="1100" dirty="0"/>
          </a:p>
          <a:p>
            <a:pPr marL="0" indent="0">
              <a:buNone/>
            </a:pPr>
            <a:r>
              <a:rPr lang="en-US" sz="1100" b="1" u="sng" dirty="0">
                <a:ea typeface="+mj-lt"/>
                <a:cs typeface="+mj-lt"/>
              </a:rPr>
              <a:t>Certification</a:t>
            </a:r>
          </a:p>
          <a:p>
            <a:pPr marL="171450" indent="-171450"/>
            <a:r>
              <a:rPr lang="en-US" sz="1100" dirty="0">
                <a:ea typeface="+mj-lt"/>
                <a:cs typeface="+mj-lt"/>
              </a:rPr>
              <a:t>After completing the degree, the student is eligible to sit for the National Certification Exam for Surgical Technology through the National Board of Surgical Technologists and Surgical Assistants, which will award you Certification as a Surgical Technologist.  </a:t>
            </a:r>
            <a:endParaRPr lang="en-US" sz="1100" dirty="0"/>
          </a:p>
        </p:txBody>
      </p:sp>
    </p:spTree>
    <p:extLst>
      <p:ext uri="{BB962C8B-B14F-4D97-AF65-F5344CB8AC3E}">
        <p14:creationId xmlns:p14="http://schemas.microsoft.com/office/powerpoint/2010/main" val="267065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7425A-2F01-F5F7-8A78-8085BC119712}"/>
              </a:ext>
            </a:extLst>
          </p:cNvPr>
          <p:cNvSpPr>
            <a:spLocks noGrp="1"/>
          </p:cNvSpPr>
          <p:nvPr>
            <p:ph type="title"/>
          </p:nvPr>
        </p:nvSpPr>
        <p:spPr>
          <a:xfrm>
            <a:off x="581192" y="702156"/>
            <a:ext cx="5512002" cy="1004620"/>
          </a:xfrm>
        </p:spPr>
        <p:txBody>
          <a:bodyPr/>
          <a:lstStyle/>
          <a:p>
            <a:r>
              <a:rPr lang="en-US">
                <a:ea typeface="+mj-lt"/>
                <a:cs typeface="+mj-lt"/>
              </a:rPr>
              <a:t>APPLICATION PERIOD</a:t>
            </a:r>
            <a:endParaRPr lang="en-US"/>
          </a:p>
        </p:txBody>
      </p:sp>
      <p:sp>
        <p:nvSpPr>
          <p:cNvPr id="3" name="Content Placeholder 2">
            <a:extLst>
              <a:ext uri="{FF2B5EF4-FFF2-40B4-BE49-F238E27FC236}">
                <a16:creationId xmlns:a16="http://schemas.microsoft.com/office/drawing/2014/main" id="{DB568BF5-B6DE-2CD7-C013-4587681C334D}"/>
              </a:ext>
            </a:extLst>
          </p:cNvPr>
          <p:cNvSpPr>
            <a:spLocks noGrp="1"/>
          </p:cNvSpPr>
          <p:nvPr>
            <p:ph idx="1"/>
          </p:nvPr>
        </p:nvSpPr>
        <p:spPr>
          <a:xfrm>
            <a:off x="1117918" y="1927205"/>
            <a:ext cx="9959654" cy="4330375"/>
          </a:xfrm>
        </p:spPr>
        <p:txBody>
          <a:bodyPr vert="horz" lIns="91440" tIns="45720" rIns="91440" bIns="45720" rtlCol="0" anchor="t">
            <a:normAutofit/>
          </a:bodyPr>
          <a:lstStyle/>
          <a:p>
            <a:pPr marL="305435" indent="-305435"/>
            <a:r>
              <a:rPr lang="en-US" b="1" i="1" u="sng" dirty="0">
                <a:solidFill>
                  <a:schemeClr val="tx1"/>
                </a:solidFill>
                <a:ea typeface="+mj-lt"/>
                <a:cs typeface="+mj-lt"/>
              </a:rPr>
              <a:t>June 15th through October 1st</a:t>
            </a:r>
          </a:p>
          <a:p>
            <a:pPr marL="305435" indent="-305435">
              <a:buClr>
                <a:srgbClr val="8AD0D6"/>
              </a:buClr>
            </a:pPr>
            <a:r>
              <a:rPr lang="en-US" dirty="0">
                <a:ea typeface="+mj-lt"/>
                <a:cs typeface="+mj-lt"/>
              </a:rPr>
              <a:t>The Surgical Technology Program begins in January of each year</a:t>
            </a:r>
          </a:p>
          <a:p>
            <a:pPr marL="305435" indent="-305435">
              <a:buClr>
                <a:srgbClr val="8AD0D6"/>
              </a:buClr>
            </a:pPr>
            <a:r>
              <a:rPr lang="en-US" dirty="0">
                <a:ea typeface="+mj-lt"/>
                <a:cs typeface="+mj-lt"/>
              </a:rPr>
              <a:t>How to apply:</a:t>
            </a:r>
          </a:p>
          <a:p>
            <a:pPr marL="629920" lvl="1" indent="-305435">
              <a:buClr>
                <a:srgbClr val="8AD0D6"/>
              </a:buClr>
            </a:pPr>
            <a:r>
              <a:rPr lang="en-US" dirty="0">
                <a:ea typeface="+mj-lt"/>
                <a:cs typeface="+mj-lt"/>
              </a:rPr>
              <a:t>Complete the online </a:t>
            </a:r>
            <a:r>
              <a:rPr lang="en-US" dirty="0">
                <a:solidFill>
                  <a:srgbClr val="7030A0"/>
                </a:solidFill>
                <a:ea typeface="+mj-lt"/>
                <a:cs typeface="+mj-lt"/>
                <a:hlinkClick r:id="rId2">
                  <a:extLst>
                    <a:ext uri="{A12FA001-AC4F-418D-AE19-62706E023703}">
                      <ahyp:hlinkClr xmlns:ahyp="http://schemas.microsoft.com/office/drawing/2018/hyperlinkcolor" val="tx"/>
                    </a:ext>
                  </a:extLst>
                </a:hlinkClick>
              </a:rPr>
              <a:t>Surgical Technology Application</a:t>
            </a:r>
            <a:r>
              <a:rPr lang="en-US" dirty="0">
                <a:ea typeface="+mj-lt"/>
                <a:cs typeface="+mj-lt"/>
              </a:rPr>
              <a:t> </a:t>
            </a:r>
          </a:p>
          <a:p>
            <a:pPr marL="629920" lvl="1" indent="-305435">
              <a:buClr>
                <a:srgbClr val="8AD0D6"/>
              </a:buClr>
            </a:pPr>
            <a:endParaRPr lang="en-US"/>
          </a:p>
          <a:p>
            <a:pPr marL="0" indent="0">
              <a:buNone/>
            </a:pPr>
            <a:r>
              <a:rPr lang="en-US" b="1" dirty="0"/>
              <a:t>Do you have questions or want an advisor to look over your application?</a:t>
            </a:r>
            <a:endParaRPr lang="en-US" dirty="0"/>
          </a:p>
          <a:p>
            <a:pPr marL="305435" indent="-305435">
              <a:buNone/>
            </a:pPr>
            <a:r>
              <a:rPr lang="en-US" sz="3200" dirty="0">
                <a:solidFill>
                  <a:schemeClr val="tx1"/>
                </a:solidFill>
              </a:rPr>
              <a:t>HEALTH PROFESSIONS ADVISING</a:t>
            </a:r>
            <a:endParaRPr lang="en-US" sz="3200">
              <a:solidFill>
                <a:schemeClr val="tx1"/>
              </a:solidFill>
            </a:endParaRPr>
          </a:p>
          <a:p>
            <a:pPr marL="305435" indent="-305435">
              <a:buClr>
                <a:srgbClr val="8AD0D6"/>
              </a:buClr>
              <a:buFont typeface="Wingdings 3"/>
              <a:buChar char=""/>
            </a:pPr>
            <a:r>
              <a:rPr lang="en-US" dirty="0"/>
              <a:t>817-515-1484</a:t>
            </a:r>
          </a:p>
          <a:p>
            <a:pPr marL="305435" indent="-305435">
              <a:buClr>
                <a:srgbClr val="8AD0D6"/>
              </a:buClr>
              <a:buFont typeface="Wingdings 3"/>
              <a:buChar char=""/>
            </a:pPr>
            <a:r>
              <a:rPr lang="en-US" dirty="0">
                <a:solidFill>
                  <a:srgbClr val="7030A0"/>
                </a:solidFill>
                <a:hlinkClick r:id="rId3">
                  <a:extLst>
                    <a:ext uri="{A12FA001-AC4F-418D-AE19-62706E023703}">
                      <ahyp:hlinkClr xmlns:ahyp="http://schemas.microsoft.com/office/drawing/2018/hyperlinkcolor" val="tx"/>
                    </a:ext>
                  </a:extLst>
                </a:hlinkClick>
              </a:rPr>
              <a:t>TR.HealthCareAdvising@tccd.edu</a:t>
            </a:r>
          </a:p>
          <a:p>
            <a:pPr marL="0" indent="0" algn="ctr">
              <a:buClr>
                <a:srgbClr val="8AD0D6"/>
              </a:buClr>
              <a:buNone/>
            </a:pPr>
            <a:r>
              <a:rPr lang="en-US" dirty="0"/>
              <a:t>*Please meet with an advisor before applying*</a:t>
            </a:r>
          </a:p>
        </p:txBody>
      </p:sp>
    </p:spTree>
    <p:extLst>
      <p:ext uri="{BB962C8B-B14F-4D97-AF65-F5344CB8AC3E}">
        <p14:creationId xmlns:p14="http://schemas.microsoft.com/office/powerpoint/2010/main" val="98791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21BF-1916-F2F7-F312-22DE8AA55F3C}"/>
              </a:ext>
            </a:extLst>
          </p:cNvPr>
          <p:cNvSpPr>
            <a:spLocks noGrp="1"/>
          </p:cNvSpPr>
          <p:nvPr>
            <p:ph type="title"/>
          </p:nvPr>
        </p:nvSpPr>
        <p:spPr/>
        <p:txBody>
          <a:bodyPr>
            <a:normAutofit fontScale="90000"/>
          </a:bodyPr>
          <a:lstStyle/>
          <a:p>
            <a:r>
              <a:rPr lang="en-US" sz="3200">
                <a:ea typeface="+mj-lt"/>
                <a:cs typeface="+mj-lt"/>
              </a:rPr>
              <a:t>SURGICAL TECHNOLOGY PROGRAM SEATS, COSTS, AND AVERAGE SALARY INFO </a:t>
            </a:r>
            <a:endParaRPr lang="en-US" sz="3200"/>
          </a:p>
        </p:txBody>
      </p:sp>
      <p:sp>
        <p:nvSpPr>
          <p:cNvPr id="3" name="Content Placeholder 2">
            <a:extLst>
              <a:ext uri="{FF2B5EF4-FFF2-40B4-BE49-F238E27FC236}">
                <a16:creationId xmlns:a16="http://schemas.microsoft.com/office/drawing/2014/main" id="{DBB420FC-39FF-47FD-A915-74FD2F110413}"/>
              </a:ext>
            </a:extLst>
          </p:cNvPr>
          <p:cNvSpPr>
            <a:spLocks noGrp="1"/>
          </p:cNvSpPr>
          <p:nvPr>
            <p:ph idx="1"/>
          </p:nvPr>
        </p:nvSpPr>
        <p:spPr>
          <a:xfrm>
            <a:off x="289358" y="2563804"/>
            <a:ext cx="5638768" cy="3684595"/>
          </a:xfrm>
        </p:spPr>
        <p:txBody>
          <a:bodyPr vert="horz" lIns="91440" tIns="45720" rIns="91440" bIns="45720" rtlCol="0" anchor="t">
            <a:normAutofit/>
          </a:bodyPr>
          <a:lstStyle/>
          <a:p>
            <a:pPr marL="305435" indent="-305435"/>
            <a:r>
              <a:rPr lang="en-US" sz="1600" b="1" u="sng" dirty="0">
                <a:ea typeface="+mj-lt"/>
                <a:cs typeface="+mj-lt"/>
              </a:rPr>
              <a:t>How many seats per application period?</a:t>
            </a:r>
            <a:endParaRPr lang="en-US" sz="1600" b="1" u="sng" dirty="0"/>
          </a:p>
          <a:p>
            <a:pPr marL="629920" lvl="1" indent="-305435">
              <a:buClr>
                <a:srgbClr val="8AD0D6"/>
              </a:buClr>
            </a:pPr>
            <a:r>
              <a:rPr lang="en-US" sz="1400" dirty="0"/>
              <a:t>The Surgical Technology Program currently accepts UP TO 30 students per year. Those selected will begin classes in the following Spring semester. On average, the program has about 50 to 100 students apply in a single application period. </a:t>
            </a:r>
          </a:p>
          <a:p>
            <a:pPr marL="305435" indent="-305435">
              <a:buClr>
                <a:srgbClr val="8AD0D6"/>
              </a:buClr>
            </a:pPr>
            <a:r>
              <a:rPr lang="en-US" sz="1600" b="1" u="sng" dirty="0"/>
              <a:t>Program Cost:  $5,733 </a:t>
            </a:r>
            <a:r>
              <a:rPr lang="en-US" sz="1600" b="1" u="sng" dirty="0">
                <a:ea typeface="+mj-lt"/>
                <a:cs typeface="+mj-lt"/>
              </a:rPr>
              <a:t>Approximately</a:t>
            </a:r>
            <a:endParaRPr lang="en-US" u="sng" dirty="0"/>
          </a:p>
          <a:p>
            <a:pPr marL="629920" lvl="1" indent="-305435">
              <a:buClr>
                <a:srgbClr val="8AD0D6"/>
              </a:buClr>
            </a:pPr>
            <a:r>
              <a:rPr lang="en-US" sz="1400" dirty="0"/>
              <a:t>This includes uniforms, books, tuition and other miscellaneous costs. </a:t>
            </a:r>
            <a:endParaRPr lang="en-US" dirty="0"/>
          </a:p>
        </p:txBody>
      </p:sp>
      <p:sp>
        <p:nvSpPr>
          <p:cNvPr id="5" name="Content Placeholder 2">
            <a:extLst>
              <a:ext uri="{FF2B5EF4-FFF2-40B4-BE49-F238E27FC236}">
                <a16:creationId xmlns:a16="http://schemas.microsoft.com/office/drawing/2014/main" id="{F812E8FD-34BD-C5CE-857A-05151DB9519C}"/>
              </a:ext>
            </a:extLst>
          </p:cNvPr>
          <p:cNvSpPr txBox="1">
            <a:spLocks/>
          </p:cNvSpPr>
          <p:nvPr/>
        </p:nvSpPr>
        <p:spPr>
          <a:xfrm>
            <a:off x="5931621" y="2560340"/>
            <a:ext cx="5127881" cy="3693254"/>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rgbClr val="8AD0D6"/>
              </a:buClr>
            </a:pPr>
            <a:r>
              <a:rPr lang="en-US" sz="1600" b="1" u="sng" dirty="0">
                <a:ea typeface="+mj-lt"/>
                <a:cs typeface="+mj-lt"/>
              </a:rPr>
              <a:t>Salary Information</a:t>
            </a:r>
            <a:endParaRPr lang="en-US" u="sng" dirty="0">
              <a:ea typeface="+mj-lt"/>
              <a:cs typeface="+mj-lt"/>
            </a:endParaRPr>
          </a:p>
          <a:p>
            <a:pPr>
              <a:buClr>
                <a:srgbClr val="8AD0D6"/>
              </a:buClr>
            </a:pPr>
            <a:r>
              <a:rPr lang="en-US" sz="1400" dirty="0">
                <a:ea typeface="+mj-lt"/>
                <a:cs typeface="+mj-lt"/>
              </a:rPr>
              <a:t>The starting base pay in the DFW metroplex for new graduates was between $24- $30/hour</a:t>
            </a:r>
            <a:endParaRPr lang="en-US" dirty="0">
              <a:ea typeface="+mj-lt"/>
              <a:cs typeface="+mj-lt"/>
            </a:endParaRPr>
          </a:p>
          <a:p>
            <a:pPr>
              <a:buClr>
                <a:srgbClr val="8AD0D6"/>
              </a:buClr>
            </a:pPr>
            <a:r>
              <a:rPr lang="en-US" sz="1400" dirty="0">
                <a:ea typeface="+mj-lt"/>
                <a:cs typeface="+mj-lt"/>
              </a:rPr>
              <a:t>The</a:t>
            </a:r>
            <a:r>
              <a:rPr lang="en-US" sz="1400" dirty="0"/>
              <a:t> median hourly wage, in Texas, for surgical technologists is reflected according to the </a:t>
            </a:r>
            <a:r>
              <a:rPr lang="en-US" sz="1400" dirty="0">
                <a:solidFill>
                  <a:srgbClr val="7030A0"/>
                </a:solidFill>
                <a:hlinkClick r:id="rId2">
                  <a:extLst>
                    <a:ext uri="{A12FA001-AC4F-418D-AE19-62706E023703}">
                      <ahyp:hlinkClr xmlns:ahyp="http://schemas.microsoft.com/office/drawing/2018/hyperlinkcolor" val="tx"/>
                    </a:ext>
                  </a:extLst>
                </a:hlinkClick>
              </a:rPr>
              <a:t>Association of Surgical Technology's Average Hourly Pay Rate Map</a:t>
            </a:r>
            <a:r>
              <a:rPr lang="en-US" sz="1400" dirty="0"/>
              <a:t>.  </a:t>
            </a:r>
            <a:endParaRPr lang="en-US" sz="1400" dirty="0">
              <a:ea typeface="+mj-lt"/>
              <a:cs typeface="+mj-lt"/>
            </a:endParaRPr>
          </a:p>
          <a:p>
            <a:pPr marL="171450" indent="-171450">
              <a:buClr>
                <a:srgbClr val="8AD0D6"/>
              </a:buClr>
            </a:pPr>
            <a:r>
              <a:rPr lang="en-US" sz="1400" dirty="0"/>
              <a:t>WHERE CAN I LEARN MORE ABOUT THIS </a:t>
            </a:r>
            <a:r>
              <a:rPr lang="en-US" sz="1400"/>
              <a:t>PROGRAM?</a:t>
            </a:r>
            <a:endParaRPr lang="en-US" sz="1400">
              <a:solidFill>
                <a:srgbClr val="FFFFFF"/>
              </a:solidFill>
            </a:endParaRPr>
          </a:p>
          <a:p>
            <a:pPr marL="571500" lvl="1" indent="-171450">
              <a:buClr>
                <a:srgbClr val="8AD0D6"/>
              </a:buClr>
              <a:buFont typeface="Courier New" charset="2"/>
              <a:buChar char="o"/>
            </a:pPr>
            <a:r>
              <a:rPr lang="en-US" sz="1400" dirty="0">
                <a:solidFill>
                  <a:srgbClr val="7030A0"/>
                </a:solidFill>
                <a:hlinkClick r:id="rId3">
                  <a:extLst>
                    <a:ext uri="{A12FA001-AC4F-418D-AE19-62706E023703}">
                      <ahyp:hlinkClr xmlns:ahyp="http://schemas.microsoft.com/office/drawing/2018/hyperlinkcolor" val="tx"/>
                    </a:ext>
                  </a:extLst>
                </a:hlinkClick>
              </a:rPr>
              <a:t>Surgical Technology webpage</a:t>
            </a:r>
            <a:r>
              <a:rPr lang="en-US" sz="1400" dirty="0">
                <a:solidFill>
                  <a:srgbClr val="7030A0"/>
                </a:solidFill>
              </a:rPr>
              <a:t> </a:t>
            </a:r>
          </a:p>
        </p:txBody>
      </p:sp>
    </p:spTree>
    <p:extLst>
      <p:ext uri="{BB962C8B-B14F-4D97-AF65-F5344CB8AC3E}">
        <p14:creationId xmlns:p14="http://schemas.microsoft.com/office/powerpoint/2010/main" val="392002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6B35B-8EA8-BC7A-6446-65F5ECC47E54}"/>
              </a:ext>
            </a:extLst>
          </p:cNvPr>
          <p:cNvSpPr>
            <a:spLocks noGrp="1"/>
          </p:cNvSpPr>
          <p:nvPr>
            <p:ph type="title"/>
          </p:nvPr>
        </p:nvSpPr>
        <p:spPr/>
        <p:txBody>
          <a:bodyPr/>
          <a:lstStyle/>
          <a:p>
            <a:r>
              <a:rPr lang="en-US">
                <a:ea typeface="+mj-lt"/>
                <a:cs typeface="+mj-lt"/>
              </a:rPr>
              <a:t>ADMISSION RANKING</a:t>
            </a:r>
            <a:endParaRPr lang="en-US"/>
          </a:p>
        </p:txBody>
      </p:sp>
      <p:sp>
        <p:nvSpPr>
          <p:cNvPr id="3" name="Content Placeholder 2">
            <a:extLst>
              <a:ext uri="{FF2B5EF4-FFF2-40B4-BE49-F238E27FC236}">
                <a16:creationId xmlns:a16="http://schemas.microsoft.com/office/drawing/2014/main" id="{07B68E98-09F7-8CAC-E897-BA58C751C382}"/>
              </a:ext>
            </a:extLst>
          </p:cNvPr>
          <p:cNvSpPr>
            <a:spLocks noGrp="1"/>
          </p:cNvSpPr>
          <p:nvPr>
            <p:ph idx="1"/>
          </p:nvPr>
        </p:nvSpPr>
        <p:spPr>
          <a:xfrm>
            <a:off x="855433" y="1986879"/>
            <a:ext cx="9709062" cy="4417592"/>
          </a:xfrm>
        </p:spPr>
        <p:txBody>
          <a:bodyPr vert="horz" lIns="91440" tIns="45720" rIns="91440" bIns="45720" rtlCol="0" anchor="t">
            <a:normAutofit fontScale="92500" lnSpcReduction="10000"/>
          </a:bodyPr>
          <a:lstStyle/>
          <a:p>
            <a:pPr marL="0" indent="0">
              <a:buNone/>
            </a:pPr>
            <a:r>
              <a:rPr lang="en-US">
                <a:ea typeface="+mj-lt"/>
                <a:cs typeface="+mj-lt"/>
              </a:rPr>
              <a:t>THE SELECTION COMMITTEE (NOT THE ADVISOR) CALCULATES AN ADMISSIONS RANKING FOR EACH STUDENT WHO COMPLETES AN APPLICATION. THE RANKING IS MADE UP OF YOUR </a:t>
            </a:r>
            <a:r>
              <a:rPr lang="en-US" b="1">
                <a:ea typeface="+mj-lt"/>
                <a:cs typeface="+mj-lt"/>
              </a:rPr>
              <a:t>SCIENCE PREREQUISITE COURSES</a:t>
            </a:r>
            <a:r>
              <a:rPr lang="en-US">
                <a:ea typeface="+mj-lt"/>
                <a:cs typeface="+mj-lt"/>
              </a:rPr>
              <a:t> GPA, </a:t>
            </a:r>
            <a:r>
              <a:rPr lang="en-US" b="1">
                <a:ea typeface="+mj-lt"/>
                <a:cs typeface="+mj-lt"/>
              </a:rPr>
              <a:t>HESI </a:t>
            </a:r>
            <a:r>
              <a:rPr lang="en-US">
                <a:ea typeface="+mj-lt"/>
                <a:cs typeface="+mj-lt"/>
              </a:rPr>
              <a:t>SCORES AND </a:t>
            </a:r>
            <a:r>
              <a:rPr lang="en-US" sz="1900" b="1">
                <a:ea typeface="+mj-lt"/>
                <a:cs typeface="+mj-lt"/>
              </a:rPr>
              <a:t>CUMULATIVE</a:t>
            </a:r>
            <a:r>
              <a:rPr lang="en-US" sz="1900">
                <a:ea typeface="+mj-lt"/>
                <a:cs typeface="+mj-lt"/>
              </a:rPr>
              <a:t> GPA. </a:t>
            </a:r>
            <a:endParaRPr lang="en-US">
              <a:ea typeface="+mj-lt"/>
              <a:cs typeface="+mj-lt"/>
            </a:endParaRPr>
          </a:p>
          <a:p>
            <a:pPr>
              <a:buClr>
                <a:srgbClr val="8AD0D6"/>
              </a:buClr>
            </a:pPr>
            <a:r>
              <a:rPr lang="en-US">
                <a:ea typeface="+mj-lt"/>
                <a:cs typeface="+mj-lt"/>
              </a:rPr>
              <a:t>HESI scores are ranked from all 5 subcategories – 75% or better </a:t>
            </a:r>
          </a:p>
          <a:p>
            <a:pPr>
              <a:buClr>
                <a:srgbClr val="8AD0D6"/>
              </a:buClr>
            </a:pPr>
            <a:r>
              <a:rPr lang="en-US">
                <a:ea typeface="+mj-lt"/>
                <a:cs typeface="+mj-lt"/>
              </a:rPr>
              <a:t>Grade Point Average </a:t>
            </a:r>
            <a:endParaRPr lang="en-US"/>
          </a:p>
          <a:p>
            <a:pPr marL="629920" lvl="1" indent="-305435">
              <a:buClr>
                <a:srgbClr val="8AD0D6"/>
              </a:buClr>
            </a:pPr>
            <a:r>
              <a:rPr lang="en-US">
                <a:ea typeface="+mj-lt"/>
                <a:cs typeface="+mj-lt"/>
              </a:rPr>
              <a:t>Your undergraduate transcripts from regionally accredited colleges will be used to calculate a </a:t>
            </a:r>
            <a:r>
              <a:rPr lang="en-US" b="1">
                <a:ea typeface="+mj-lt"/>
                <a:cs typeface="+mj-lt"/>
              </a:rPr>
              <a:t>cumulative</a:t>
            </a:r>
            <a:r>
              <a:rPr lang="en-US">
                <a:ea typeface="+mj-lt"/>
                <a:cs typeface="+mj-lt"/>
              </a:rPr>
              <a:t> grade point average. Developmental classes do not count toward this calculation. If a student does not have at least 12 credit hours of college, high school transcripts will be used to calculate the GPA. If a student has taken a course more than once, the course with the highest grade will be used to calculate the GPA; thus a student may retake a course to increase their application ranking. </a:t>
            </a:r>
          </a:p>
          <a:p>
            <a:pPr>
              <a:buClr>
                <a:srgbClr val="8AD0D6"/>
              </a:buClr>
            </a:pPr>
            <a:r>
              <a:rPr lang="en-US">
                <a:ea typeface="+mj-lt"/>
                <a:cs typeface="+mj-lt"/>
              </a:rPr>
              <a:t>Prerequisite Courses</a:t>
            </a:r>
          </a:p>
          <a:p>
            <a:pPr lvl="1">
              <a:buClr>
                <a:srgbClr val="8AD0D6"/>
              </a:buClr>
            </a:pPr>
            <a:r>
              <a:rPr lang="en-US">
                <a:ea typeface="+mj-lt"/>
                <a:cs typeface="+mj-lt"/>
              </a:rPr>
              <a:t>BIOL 2401 Anatomy and Physiology 1 | Cannot be older than 5 years </a:t>
            </a:r>
          </a:p>
          <a:p>
            <a:pPr lvl="1">
              <a:buClr>
                <a:srgbClr val="8AD0D6"/>
              </a:buClr>
            </a:pPr>
            <a:r>
              <a:rPr lang="en-US">
                <a:ea typeface="+mj-lt"/>
                <a:cs typeface="+mj-lt"/>
              </a:rPr>
              <a:t>BIOL 2402 Anatomy and Physiology 2 | Cannot be older than 5 years</a:t>
            </a:r>
          </a:p>
          <a:p>
            <a:pPr lvl="1">
              <a:buClr>
                <a:srgbClr val="8AD0D6"/>
              </a:buClr>
            </a:pPr>
            <a:r>
              <a:rPr lang="en-US">
                <a:ea typeface="+mj-lt"/>
                <a:cs typeface="+mj-lt"/>
              </a:rPr>
              <a:t>BIOL 2420 or BIOL 2421 Microbiology </a:t>
            </a:r>
            <a:endParaRPr lang="en-US"/>
          </a:p>
          <a:p>
            <a:pPr lvl="1">
              <a:buClr>
                <a:srgbClr val="8AD0D6"/>
              </a:buClr>
            </a:pPr>
            <a:endParaRPr lang="en-US">
              <a:ea typeface="+mj-lt"/>
              <a:cs typeface="+mj-lt"/>
            </a:endParaRPr>
          </a:p>
          <a:p>
            <a:pPr marL="457200" lvl="1" indent="0">
              <a:buClr>
                <a:srgbClr val="8AD0D6"/>
              </a:buClr>
              <a:buNone/>
            </a:pPr>
            <a:endParaRPr lang="en-US"/>
          </a:p>
        </p:txBody>
      </p:sp>
    </p:spTree>
    <p:extLst>
      <p:ext uri="{BB962C8B-B14F-4D97-AF65-F5344CB8AC3E}">
        <p14:creationId xmlns:p14="http://schemas.microsoft.com/office/powerpoint/2010/main" val="116229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9F9C-E96A-3A72-212C-5263FBA07F53}"/>
              </a:ext>
            </a:extLst>
          </p:cNvPr>
          <p:cNvSpPr>
            <a:spLocks noGrp="1"/>
          </p:cNvSpPr>
          <p:nvPr>
            <p:ph type="title"/>
          </p:nvPr>
        </p:nvSpPr>
        <p:spPr/>
        <p:txBody>
          <a:bodyPr>
            <a:normAutofit fontScale="90000"/>
          </a:bodyPr>
          <a:lstStyle/>
          <a:p>
            <a:r>
              <a:rPr lang="en-US" sz="3200">
                <a:ea typeface="+mj-lt"/>
                <a:cs typeface="+mj-lt"/>
              </a:rPr>
              <a:t>SELECTION NOTIFICATION: </a:t>
            </a:r>
            <a:br>
              <a:rPr lang="en-US" sz="3200">
                <a:ea typeface="+mj-lt"/>
                <a:cs typeface="+mj-lt"/>
              </a:rPr>
            </a:br>
            <a:r>
              <a:rPr lang="en-US" sz="3200">
                <a:ea typeface="+mj-lt"/>
                <a:cs typeface="+mj-lt"/>
              </a:rPr>
              <a:t>CANDIDATES AND SELECTION INTO PROGRAM</a:t>
            </a:r>
            <a:endParaRPr lang="en-US" sz="3200"/>
          </a:p>
        </p:txBody>
      </p:sp>
      <p:sp>
        <p:nvSpPr>
          <p:cNvPr id="3" name="Content Placeholder 2">
            <a:extLst>
              <a:ext uri="{FF2B5EF4-FFF2-40B4-BE49-F238E27FC236}">
                <a16:creationId xmlns:a16="http://schemas.microsoft.com/office/drawing/2014/main" id="{AB9763D0-E3B2-7E6D-2B69-C9058BB5AF14}"/>
              </a:ext>
            </a:extLst>
          </p:cNvPr>
          <p:cNvSpPr>
            <a:spLocks noGrp="1"/>
          </p:cNvSpPr>
          <p:nvPr>
            <p:ph idx="1"/>
          </p:nvPr>
        </p:nvSpPr>
        <p:spPr>
          <a:xfrm>
            <a:off x="646112" y="2052918"/>
            <a:ext cx="4816155" cy="4195481"/>
          </a:xfrm>
        </p:spPr>
        <p:txBody>
          <a:bodyPr vert="horz" lIns="91440" tIns="45720" rIns="91440" bIns="45720" rtlCol="0" anchor="t">
            <a:normAutofit/>
          </a:bodyPr>
          <a:lstStyle/>
          <a:p>
            <a:r>
              <a:rPr lang="en-US" b="1" u="sng" dirty="0">
                <a:ea typeface="+mj-lt"/>
                <a:cs typeface="+mj-lt"/>
              </a:rPr>
              <a:t>When Will I Be Notified? </a:t>
            </a:r>
            <a:endParaRPr lang="en-US" b="1" u="sng" dirty="0"/>
          </a:p>
          <a:p>
            <a:pPr lvl="1">
              <a:buClr>
                <a:srgbClr val="8AD0D6"/>
              </a:buClr>
            </a:pPr>
            <a:r>
              <a:rPr lang="en-US" dirty="0">
                <a:ea typeface="+mj-lt"/>
                <a:cs typeface="+mj-lt"/>
              </a:rPr>
              <a:t>1to 2 Weeks after the application deadline, the top 50 candidates are invited to </a:t>
            </a:r>
            <a:r>
              <a:rPr lang="en-US" b="1" u="sng" dirty="0">
                <a:ea typeface="+mj-lt"/>
                <a:cs typeface="+mj-lt"/>
              </a:rPr>
              <a:t>a mandatory Top Applicants Meeting</a:t>
            </a:r>
            <a:r>
              <a:rPr lang="en-US" dirty="0">
                <a:ea typeface="+mj-lt"/>
                <a:cs typeface="+mj-lt"/>
              </a:rPr>
              <a:t>. </a:t>
            </a:r>
            <a:endParaRPr lang="en-US" dirty="0"/>
          </a:p>
          <a:p>
            <a:pPr>
              <a:buClr>
                <a:srgbClr val="8AD0D6"/>
              </a:buClr>
            </a:pPr>
            <a:r>
              <a:rPr lang="en-US" b="1" u="sng" dirty="0">
                <a:ea typeface="+mj-lt"/>
                <a:cs typeface="+mj-lt"/>
              </a:rPr>
              <a:t>Selection Into Program</a:t>
            </a:r>
          </a:p>
          <a:p>
            <a:pPr lvl="1">
              <a:buClr>
                <a:srgbClr val="8AD0D6"/>
              </a:buClr>
            </a:pPr>
            <a:r>
              <a:rPr lang="en-US" dirty="0">
                <a:ea typeface="+mj-lt"/>
                <a:cs typeface="+mj-lt"/>
              </a:rPr>
              <a:t>Acceptance Notification of selected 30 applicants are sent within 48 hours after the Top Applicants Meeting. </a:t>
            </a:r>
          </a:p>
          <a:p>
            <a:pPr>
              <a:buClr>
                <a:srgbClr val="8AD0D6"/>
              </a:buClr>
            </a:pPr>
            <a:r>
              <a:rPr lang="en-US" b="1" u="sng" dirty="0">
                <a:ea typeface="+mj-lt"/>
                <a:cs typeface="+mj-lt"/>
              </a:rPr>
              <a:t>Alternates</a:t>
            </a:r>
          </a:p>
          <a:p>
            <a:pPr lvl="1">
              <a:buClr>
                <a:srgbClr val="8AD0D6"/>
              </a:buClr>
            </a:pPr>
            <a:r>
              <a:rPr lang="en-US" dirty="0">
                <a:ea typeface="+mj-lt"/>
                <a:cs typeface="+mj-lt"/>
              </a:rPr>
              <a:t>The remaining applicants within the Top 50 (that attended the Top Applicants Meeting) are designated as alternates.</a:t>
            </a:r>
            <a:endParaRPr lang="en-US" dirty="0"/>
          </a:p>
        </p:txBody>
      </p:sp>
      <p:sp>
        <p:nvSpPr>
          <p:cNvPr id="5" name="Content Placeholder 2">
            <a:extLst>
              <a:ext uri="{FF2B5EF4-FFF2-40B4-BE49-F238E27FC236}">
                <a16:creationId xmlns:a16="http://schemas.microsoft.com/office/drawing/2014/main" id="{0C3F7493-AD2B-A72D-9ED6-F8AFAA441A95}"/>
              </a:ext>
            </a:extLst>
          </p:cNvPr>
          <p:cNvSpPr txBox="1">
            <a:spLocks/>
          </p:cNvSpPr>
          <p:nvPr/>
        </p:nvSpPr>
        <p:spPr>
          <a:xfrm>
            <a:off x="6096144" y="2058113"/>
            <a:ext cx="4816155" cy="419548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ea typeface="+mj-lt"/>
                <a:cs typeface="+mj-lt"/>
              </a:rPr>
              <a:t>It is important to remember that selection is based on how each applicant compares with others in the applicant pool for this program. </a:t>
            </a:r>
          </a:p>
          <a:p>
            <a:pPr>
              <a:buClr>
                <a:srgbClr val="8AD0D6"/>
              </a:buClr>
            </a:pPr>
            <a:r>
              <a:rPr lang="en-US" dirty="0">
                <a:ea typeface="+mj-lt"/>
                <a:cs typeface="+mj-lt"/>
              </a:rPr>
              <a:t>Applicants with higher GPAs and science grades tend to be the most competitive. </a:t>
            </a:r>
          </a:p>
          <a:p>
            <a:pPr>
              <a:buClr>
                <a:srgbClr val="8AD0D6"/>
              </a:buClr>
            </a:pPr>
            <a:r>
              <a:rPr lang="en-US" dirty="0">
                <a:ea typeface="+mj-lt"/>
                <a:cs typeface="+mj-lt"/>
              </a:rPr>
              <a:t>The selection committee notifies all candidates by email of their admission status (accepted, alternate, not accepted, or incomplete). It is the applicant's responsibility to ensure that the correct email has been provided.</a:t>
            </a:r>
            <a:endParaRPr lang="en-US" dirty="0"/>
          </a:p>
        </p:txBody>
      </p:sp>
    </p:spTree>
    <p:extLst>
      <p:ext uri="{BB962C8B-B14F-4D97-AF65-F5344CB8AC3E}">
        <p14:creationId xmlns:p14="http://schemas.microsoft.com/office/powerpoint/2010/main" val="2256756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F587-5164-5D95-3CA7-DE397D4F8C69}"/>
              </a:ext>
            </a:extLst>
          </p:cNvPr>
          <p:cNvSpPr>
            <a:spLocks noGrp="1"/>
          </p:cNvSpPr>
          <p:nvPr>
            <p:ph type="title"/>
          </p:nvPr>
        </p:nvSpPr>
        <p:spPr/>
        <p:txBody>
          <a:bodyPr/>
          <a:lstStyle/>
          <a:p>
            <a:r>
              <a:rPr lang="en-US">
                <a:ea typeface="+mj-lt"/>
                <a:cs typeface="+mj-lt"/>
              </a:rPr>
              <a:t>ELIGIBILITY</a:t>
            </a:r>
            <a:endParaRPr lang="en-US"/>
          </a:p>
        </p:txBody>
      </p:sp>
      <p:sp>
        <p:nvSpPr>
          <p:cNvPr id="3" name="Content Placeholder 2">
            <a:extLst>
              <a:ext uri="{FF2B5EF4-FFF2-40B4-BE49-F238E27FC236}">
                <a16:creationId xmlns:a16="http://schemas.microsoft.com/office/drawing/2014/main" id="{CBFD0A16-EB9F-9A63-5AFF-C82DB0A2A871}"/>
              </a:ext>
            </a:extLst>
          </p:cNvPr>
          <p:cNvSpPr>
            <a:spLocks noGrp="1"/>
          </p:cNvSpPr>
          <p:nvPr>
            <p:ph idx="1"/>
          </p:nvPr>
        </p:nvSpPr>
        <p:spPr>
          <a:xfrm>
            <a:off x="419244" y="2052918"/>
            <a:ext cx="4010859" cy="4195481"/>
          </a:xfrm>
        </p:spPr>
        <p:txBody>
          <a:bodyPr vert="horz" lIns="91440" tIns="45720" rIns="91440" bIns="45720" rtlCol="0" anchor="t">
            <a:normAutofit/>
          </a:bodyPr>
          <a:lstStyle/>
          <a:p>
            <a:pPr marL="0" indent="0">
              <a:buNone/>
            </a:pPr>
            <a:r>
              <a:rPr lang="en-US" sz="1800" b="1" u="sng" dirty="0">
                <a:ea typeface="+mj-lt"/>
                <a:cs typeface="+mj-lt"/>
              </a:rPr>
              <a:t>Must have a TCCD ID Number</a:t>
            </a:r>
            <a:endParaRPr lang="en-US" sz="1800" b="1" u="sng" dirty="0"/>
          </a:p>
          <a:p>
            <a:pPr marL="305435" indent="-305435">
              <a:buClr>
                <a:srgbClr val="8AD0D6"/>
              </a:buClr>
            </a:pPr>
            <a:r>
              <a:rPr lang="en-US" sz="1700" dirty="0">
                <a:ea typeface="+mj-lt"/>
                <a:cs typeface="+mj-lt"/>
              </a:rPr>
              <a:t>To be eligible to apply for the Surgical Technology program, the student must first be a current TCCD student. This means that the student has a TCCD student ID number and has already applied and been accepted to the college. </a:t>
            </a:r>
          </a:p>
          <a:p>
            <a:pPr marL="305435" indent="-305435">
              <a:buClr>
                <a:srgbClr val="8AD0D6"/>
              </a:buClr>
            </a:pPr>
            <a:r>
              <a:rPr lang="en-US" sz="1700" dirty="0">
                <a:ea typeface="+mj-lt"/>
                <a:cs typeface="+mj-lt"/>
              </a:rPr>
              <a:t>Individuals that have not applied to the college may follow this link: </a:t>
            </a:r>
            <a:r>
              <a:rPr lang="en-US" sz="1700" dirty="0">
                <a:solidFill>
                  <a:srgbClr val="7030A0"/>
                </a:solidFill>
                <a:ea typeface="+mj-lt"/>
                <a:cs typeface="+mj-lt"/>
                <a:hlinkClick r:id="rId2">
                  <a:extLst>
                    <a:ext uri="{A12FA001-AC4F-418D-AE19-62706E023703}">
                      <ahyp:hlinkClr xmlns:ahyp="http://schemas.microsoft.com/office/drawing/2018/hyperlinkcolor" val="tx"/>
                    </a:ext>
                  </a:extLst>
                </a:hlinkClick>
              </a:rPr>
              <a:t>Apply For Admission</a:t>
            </a:r>
            <a:r>
              <a:rPr lang="en-US" sz="1700" dirty="0">
                <a:ea typeface="+mj-lt"/>
                <a:cs typeface="+mj-lt"/>
              </a:rPr>
              <a:t> to begin the process.</a:t>
            </a:r>
            <a:endParaRPr lang="en-US" sz="1700" dirty="0"/>
          </a:p>
        </p:txBody>
      </p:sp>
      <p:sp>
        <p:nvSpPr>
          <p:cNvPr id="5" name="Content Placeholder 2">
            <a:extLst>
              <a:ext uri="{FF2B5EF4-FFF2-40B4-BE49-F238E27FC236}">
                <a16:creationId xmlns:a16="http://schemas.microsoft.com/office/drawing/2014/main" id="{A62226D0-473E-F465-80FA-91653EE3D655}"/>
              </a:ext>
            </a:extLst>
          </p:cNvPr>
          <p:cNvSpPr txBox="1">
            <a:spLocks/>
          </p:cNvSpPr>
          <p:nvPr/>
        </p:nvSpPr>
        <p:spPr>
          <a:xfrm>
            <a:off x="4624098" y="2049454"/>
            <a:ext cx="3396065" cy="419548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b="1" u="sng">
                <a:ea typeface="+mj-lt"/>
                <a:cs typeface="+mj-lt"/>
              </a:rPr>
              <a:t>Transcript Evaluation </a:t>
            </a:r>
            <a:endParaRPr lang="en-US" sz="1800" b="1" u="sng"/>
          </a:p>
          <a:p>
            <a:pPr>
              <a:buClr>
                <a:srgbClr val="8AD0D6"/>
              </a:buClr>
            </a:pPr>
            <a:r>
              <a:rPr lang="en-US" sz="1700">
                <a:ea typeface="+mj-lt"/>
                <a:cs typeface="+mj-lt"/>
              </a:rPr>
              <a:t>ALL official transcripts from a college or university other than TCCD, must be received and evaluated by TCCD at the time of Application.</a:t>
            </a:r>
          </a:p>
          <a:p>
            <a:pPr>
              <a:buClr>
                <a:srgbClr val="8AD0D6"/>
              </a:buClr>
            </a:pPr>
            <a:r>
              <a:rPr lang="en-US" sz="1700">
                <a:ea typeface="+mj-lt"/>
                <a:cs typeface="+mj-lt"/>
              </a:rPr>
              <a:t>First, submit your transcripts to the Transcript Office or your local Registrar's office.</a:t>
            </a:r>
          </a:p>
          <a:p>
            <a:pPr>
              <a:buClr>
                <a:srgbClr val="8AD0D6"/>
              </a:buClr>
            </a:pPr>
            <a:r>
              <a:rPr lang="en-US" sz="1700">
                <a:ea typeface="+mj-lt"/>
                <a:cs typeface="+mj-lt"/>
              </a:rPr>
              <a:t>This process can take up to two months, please keep this in mind. </a:t>
            </a:r>
            <a:endParaRPr lang="en-US" sz="1700"/>
          </a:p>
        </p:txBody>
      </p:sp>
      <p:sp>
        <p:nvSpPr>
          <p:cNvPr id="7" name="Content Placeholder 2">
            <a:extLst>
              <a:ext uri="{FF2B5EF4-FFF2-40B4-BE49-F238E27FC236}">
                <a16:creationId xmlns:a16="http://schemas.microsoft.com/office/drawing/2014/main" id="{D6D097D8-8C27-9B79-8A32-EF367C4A8ED9}"/>
              </a:ext>
            </a:extLst>
          </p:cNvPr>
          <p:cNvSpPr txBox="1">
            <a:spLocks/>
          </p:cNvSpPr>
          <p:nvPr/>
        </p:nvSpPr>
        <p:spPr>
          <a:xfrm>
            <a:off x="8174326" y="2058113"/>
            <a:ext cx="3465337" cy="419548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b="1" u="sng" dirty="0">
                <a:ea typeface="+mj-lt"/>
                <a:cs typeface="+mj-lt"/>
              </a:rPr>
              <a:t>TSI Requirements </a:t>
            </a:r>
          </a:p>
          <a:p>
            <a:pPr>
              <a:buClr>
                <a:srgbClr val="8AD0D6"/>
              </a:buClr>
            </a:pPr>
            <a:r>
              <a:rPr lang="en-US" sz="1700" dirty="0">
                <a:ea typeface="+mj-lt"/>
                <a:cs typeface="+mj-lt"/>
              </a:rPr>
              <a:t>TSI met in all </a:t>
            </a:r>
            <a:r>
              <a:rPr lang="en-US" sz="1700" b="1" dirty="0">
                <a:ea typeface="+mj-lt"/>
                <a:cs typeface="+mj-lt"/>
              </a:rPr>
              <a:t>three </a:t>
            </a:r>
            <a:r>
              <a:rPr lang="en-US" sz="1700" dirty="0">
                <a:ea typeface="+mj-lt"/>
                <a:cs typeface="+mj-lt"/>
              </a:rPr>
              <a:t>areas</a:t>
            </a:r>
          </a:p>
          <a:p>
            <a:pPr lvl="1">
              <a:buClr>
                <a:srgbClr val="8AD0D6"/>
              </a:buClr>
              <a:buFont typeface="Courier New" charset="2"/>
              <a:buChar char="o"/>
            </a:pPr>
            <a:r>
              <a:rPr lang="en-US" sz="1500" dirty="0">
                <a:ea typeface="+mj-lt"/>
                <a:cs typeface="+mj-lt"/>
              </a:rPr>
              <a:t>Waivers not accepted</a:t>
            </a:r>
          </a:p>
          <a:p>
            <a:pPr>
              <a:buClr>
                <a:srgbClr val="8AD0D6"/>
              </a:buClr>
            </a:pPr>
            <a:r>
              <a:rPr lang="en-US" sz="1700" dirty="0">
                <a:ea typeface="+mj-lt"/>
                <a:cs typeface="+mj-lt"/>
              </a:rPr>
              <a:t>Meet TCCD’s Texas Success Initiative (TSI) requirements. </a:t>
            </a:r>
          </a:p>
          <a:p>
            <a:pPr lvl="1">
              <a:buClr>
                <a:srgbClr val="8AD0D6"/>
              </a:buClr>
              <a:buFont typeface="Courier New" charset="2"/>
              <a:buChar char="o"/>
            </a:pPr>
            <a:r>
              <a:rPr lang="en-US" sz="1500" dirty="0">
                <a:ea typeface="+mj-lt"/>
                <a:cs typeface="+mj-lt"/>
              </a:rPr>
              <a:t>For additional information on TSI requirements, Please visit: </a:t>
            </a:r>
            <a:r>
              <a:rPr lang="en-US" sz="1500" dirty="0">
                <a:solidFill>
                  <a:srgbClr val="7030A0"/>
                </a:solidFill>
                <a:ea typeface="+mj-lt"/>
                <a:cs typeface="+mj-lt"/>
                <a:hlinkClick r:id="rId3">
                  <a:extLst>
                    <a:ext uri="{A12FA001-AC4F-418D-AE19-62706E023703}">
                      <ahyp:hlinkClr xmlns:ahyp="http://schemas.microsoft.com/office/drawing/2018/hyperlinkcolor" val="tx"/>
                    </a:ext>
                  </a:extLst>
                </a:hlinkClick>
              </a:rPr>
              <a:t>TSI Requirements</a:t>
            </a:r>
            <a:endParaRPr lang="en-US" sz="1500">
              <a:solidFill>
                <a:srgbClr val="7030A0"/>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88265566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Messala template">
  <a:themeElements>
    <a:clrScheme name="Custom 347">
      <a:dk1>
        <a:srgbClr val="FFFFFF"/>
      </a:dk1>
      <a:lt1>
        <a:srgbClr val="0E0918"/>
      </a:lt1>
      <a:dk2>
        <a:srgbClr val="D1C8DA"/>
      </a:dk2>
      <a:lt2>
        <a:srgbClr val="8870A0"/>
      </a:lt2>
      <a:accent1>
        <a:srgbClr val="FF9E44"/>
      </a:accent1>
      <a:accent2>
        <a:srgbClr val="FF4093"/>
      </a:accent2>
      <a:accent3>
        <a:srgbClr val="C06EE2"/>
      </a:accent3>
      <a:accent4>
        <a:srgbClr val="5AA5DA"/>
      </a:accent4>
      <a:accent5>
        <a:srgbClr val="572D7E"/>
      </a:accent5>
      <a:accent6>
        <a:srgbClr val="0E091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5513cd7-62ff-47b0-8f7d-ceac1f392bfa" xsi:nil="true"/>
    <lcf76f155ced4ddcb4097134ff3c332f xmlns="e449db21-f151-4817-9372-7cb7c2bc497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37BCEAF2189A4E8D4ECE5AF5350288" ma:contentTypeVersion="17" ma:contentTypeDescription="Create a new document." ma:contentTypeScope="" ma:versionID="4bb8fd18bf0af4145b668dc374dcc45a">
  <xsd:schema xmlns:xsd="http://www.w3.org/2001/XMLSchema" xmlns:xs="http://www.w3.org/2001/XMLSchema" xmlns:p="http://schemas.microsoft.com/office/2006/metadata/properties" xmlns:ns2="e449db21-f151-4817-9372-7cb7c2bc497d" xmlns:ns3="75513cd7-62ff-47b0-8f7d-ceac1f392bfa" targetNamespace="http://schemas.microsoft.com/office/2006/metadata/properties" ma:root="true" ma:fieldsID="66274923cf1c9ca5f6b4ad1e68e6e4af" ns2:_="" ns3:_="">
    <xsd:import namespace="e449db21-f151-4817-9372-7cb7c2bc497d"/>
    <xsd:import namespace="75513cd7-62ff-47b0-8f7d-ceac1f392bf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9db21-f151-4817-9372-7cb7c2bc49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89dc8b5-06de-4d45-a423-69c8dfcfac84"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13cd7-62ff-47b0-8f7d-ceac1f392bf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08f7eec-2a0f-48f7-b69a-d3efb60035cf}" ma:internalName="TaxCatchAll" ma:showField="CatchAllData" ma:web="75513cd7-62ff-47b0-8f7d-ceac1f392bf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ADEBDE-4698-44F5-BB10-76297D23A26B}">
  <ds:schemaRefs>
    <ds:schemaRef ds:uri="http://schemas.microsoft.com/sharepoint/v3/contenttype/forms"/>
  </ds:schemaRefs>
</ds:datastoreItem>
</file>

<file path=customXml/itemProps2.xml><?xml version="1.0" encoding="utf-8"?>
<ds:datastoreItem xmlns:ds="http://schemas.openxmlformats.org/officeDocument/2006/customXml" ds:itemID="{4F7E5B9A-1A5A-4D8D-8F35-99D83E0526F6}">
  <ds:schemaRefs>
    <ds:schemaRef ds:uri="http://purl.org/dc/terms/"/>
    <ds:schemaRef ds:uri="http://schemas.openxmlformats.org/package/2006/metadata/core-properties"/>
    <ds:schemaRef ds:uri="http://schemas.microsoft.com/office/2006/metadata/properties"/>
    <ds:schemaRef ds:uri="75513cd7-62ff-47b0-8f7d-ceac1f392bfa"/>
    <ds:schemaRef ds:uri="http://purl.org/dc/elements/1.1/"/>
    <ds:schemaRef ds:uri="http://schemas.microsoft.com/office/2006/documentManagement/types"/>
    <ds:schemaRef ds:uri="http://schemas.microsoft.com/office/infopath/2007/PartnerControls"/>
    <ds:schemaRef ds:uri="http://www.w3.org/XML/1998/namespace"/>
    <ds:schemaRef ds:uri="e449db21-f151-4817-9372-7cb7c2bc497d"/>
    <ds:schemaRef ds:uri="http://purl.org/dc/dcmitype/"/>
  </ds:schemaRefs>
</ds:datastoreItem>
</file>

<file path=customXml/itemProps3.xml><?xml version="1.0" encoding="utf-8"?>
<ds:datastoreItem xmlns:ds="http://schemas.openxmlformats.org/officeDocument/2006/customXml" ds:itemID="{C5828526-ACD5-41E2-B7F4-43AC9AA321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49db21-f151-4817-9372-7cb7c2bc497d"/>
    <ds:schemaRef ds:uri="75513cd7-62ff-47b0-8f7d-ceac1f392b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21</TotalTime>
  <Words>1714</Words>
  <Application>Microsoft Office PowerPoint</Application>
  <PresentationFormat>Widescreen</PresentationFormat>
  <Paragraphs>194</Paragraphs>
  <Slides>16</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Barlow</vt:lpstr>
      <vt:lpstr>Barlow Light</vt:lpstr>
      <vt:lpstr>Calibri</vt:lpstr>
      <vt:lpstr>Courier New</vt:lpstr>
      <vt:lpstr>Gill Sans MT</vt:lpstr>
      <vt:lpstr>Wingdings</vt:lpstr>
      <vt:lpstr>Wingdings 2</vt:lpstr>
      <vt:lpstr>Wingdings 3</vt:lpstr>
      <vt:lpstr>Dividend</vt:lpstr>
      <vt:lpstr>Messala template</vt:lpstr>
      <vt:lpstr>SURGICAL TECHNOLOGY </vt:lpstr>
      <vt:lpstr>AGENDA FOR SURGICAL TECHNOLOGY INFORMATION SESSION</vt:lpstr>
      <vt:lpstr>What is a Surgical Technologist?</vt:lpstr>
      <vt:lpstr>SURGICAL TECHNOLOGY A.A.S </vt:lpstr>
      <vt:lpstr>APPLICATION PERIOD</vt:lpstr>
      <vt:lpstr>SURGICAL TECHNOLOGY PROGRAM SEATS, COSTS, AND AVERAGE SALARY INFO </vt:lpstr>
      <vt:lpstr>ADMISSION RANKING</vt:lpstr>
      <vt:lpstr>SELECTION NOTIFICATION:  CANDIDATES AND SELECTION INTO PROGRAM</vt:lpstr>
      <vt:lpstr>ELIGIBILITY</vt:lpstr>
      <vt:lpstr>ELIGIBILITY CONTINUED </vt:lpstr>
      <vt:lpstr>REQUIRED/RECOMMENDED COURSES</vt:lpstr>
      <vt:lpstr>SURGICAL TECHNOLOGY PROGRAM SCHEDULE/LENGTH</vt:lpstr>
      <vt:lpstr>PROGRAM TIMELINE (18-Months)</vt:lpstr>
      <vt:lpstr>SURGICAL TECHNOLOGY PROGRAM DEGREE PLAN</vt:lpstr>
      <vt:lpstr>SURGICAL TECHNOLOGY PROGRAM FACULTY</vt:lpstr>
      <vt:lpstr>FAQ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iliana.carrasco@tccd.edu</dc:creator>
  <cp:keywords>Remediated JG 6/3/2026</cp:keywords>
  <dc:description>Remediated JG 6/3/2026</dc:description>
  <cp:lastModifiedBy>VO, AMY</cp:lastModifiedBy>
  <cp:revision>356</cp:revision>
  <dcterms:created xsi:type="dcterms:W3CDTF">2022-09-21T21:00:57Z</dcterms:created>
  <dcterms:modified xsi:type="dcterms:W3CDTF">2026-06-18T20:54:59Z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0x0101006F37BCEAF2189A4E8D4ECE5AF5350288</vt:lpwstr>
  </property>
  <property fmtid="{D5CDD505-2E9C-101B-9397-08002B2CF9AE}" pid="3" name="MediaServiceImageTags">
    <vt:lpwstr/>
  </property>
</Properties>
</file>