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6"/>
  </p:notesMasterIdLst>
  <p:sldIdLst>
    <p:sldId id="256" r:id="rId5"/>
    <p:sldId id="257" r:id="rId6"/>
    <p:sldId id="269" r:id="rId7"/>
    <p:sldId id="261" r:id="rId8"/>
    <p:sldId id="262" r:id="rId9"/>
    <p:sldId id="263" r:id="rId10"/>
    <p:sldId id="266" r:id="rId11"/>
    <p:sldId id="267" r:id="rId12"/>
    <p:sldId id="268" r:id="rId13"/>
    <p:sldId id="265" r:id="rId14"/>
    <p:sldId id="25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L+2hDAAGqKRVqg2zm1s4og==" hashData="6DsOftUPv2qzhk+MJi7P11PRRYg0w33Tp0d+jn+CJJuYcfzonxGntVrVhNQTzuX0kDXLGGn+VqtNFyZpeKtfrA=="/>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244"/>
    <a:srgbClr val="00788A"/>
    <a:srgbClr val="8A0000"/>
    <a:srgbClr val="D5FAFF"/>
    <a:srgbClr val="FFC9C9"/>
    <a:srgbClr val="002B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17" autoAdjust="0"/>
    <p:restoredTop sz="87288" autoAdjust="0"/>
  </p:normalViewPr>
  <p:slideViewPr>
    <p:cSldViewPr snapToGrid="0">
      <p:cViewPr varScale="1">
        <p:scale>
          <a:sx n="93" d="100"/>
          <a:sy n="93" d="100"/>
        </p:scale>
        <p:origin x="1338" y="78"/>
      </p:cViewPr>
      <p:guideLst/>
    </p:cSldViewPr>
  </p:slideViewPr>
  <p:outlineViewPr>
    <p:cViewPr>
      <p:scale>
        <a:sx n="33" d="100"/>
        <a:sy n="33" d="100"/>
      </p:scale>
      <p:origin x="0" y="-9654"/>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78989A-70D8-4135-9986-FD0069083F29}" type="datetimeFigureOut">
              <a:rPr lang="en-US" smtClean="0"/>
              <a:t>3/4/2026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87FEA0-2E2F-460F-8F71-3409302EA4F1}" type="slidenum">
              <a:rPr lang="en-US" smtClean="0"/>
              <a:t>‹#›</a:t>
            </a:fld>
            <a:endParaRPr lang="en-US" dirty="0"/>
          </a:p>
        </p:txBody>
      </p:sp>
    </p:spTree>
    <p:extLst>
      <p:ext uri="{BB962C8B-B14F-4D97-AF65-F5344CB8AC3E}">
        <p14:creationId xmlns:p14="http://schemas.microsoft.com/office/powerpoint/2010/main" val="468838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87FEA0-2E2F-460F-8F71-3409302EA4F1}" type="slidenum">
              <a:rPr lang="en-US" smtClean="0"/>
              <a:t>1</a:t>
            </a:fld>
            <a:endParaRPr lang="en-US" dirty="0"/>
          </a:p>
        </p:txBody>
      </p:sp>
    </p:spTree>
    <p:extLst>
      <p:ext uri="{BB962C8B-B14F-4D97-AF65-F5344CB8AC3E}">
        <p14:creationId xmlns:p14="http://schemas.microsoft.com/office/powerpoint/2010/main" val="2597495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87FEA0-2E2F-460F-8F71-3409302EA4F1}" type="slidenum">
              <a:rPr lang="en-US" smtClean="0"/>
              <a:t>2</a:t>
            </a:fld>
            <a:endParaRPr lang="en-US" dirty="0"/>
          </a:p>
        </p:txBody>
      </p:sp>
    </p:spTree>
    <p:extLst>
      <p:ext uri="{BB962C8B-B14F-4D97-AF65-F5344CB8AC3E}">
        <p14:creationId xmlns:p14="http://schemas.microsoft.com/office/powerpoint/2010/main" val="2231068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498A4-6946-76F9-84D4-32D6293A0C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7F1B8A-2EFC-5119-1BA5-A04D4BF3D9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A34CCC-4641-5592-915F-19E670B162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FBEBA3-0EB6-AB3C-CB9F-38AFD99D1F8D}"/>
              </a:ext>
            </a:extLst>
          </p:cNvPr>
          <p:cNvSpPr>
            <a:spLocks noGrp="1"/>
          </p:cNvSpPr>
          <p:nvPr>
            <p:ph type="sldNum" sz="quarter" idx="5"/>
          </p:nvPr>
        </p:nvSpPr>
        <p:spPr/>
        <p:txBody>
          <a:bodyPr/>
          <a:lstStyle/>
          <a:p>
            <a:fld id="{3E87FEA0-2E2F-460F-8F71-3409302EA4F1}" type="slidenum">
              <a:rPr lang="en-US" smtClean="0"/>
              <a:t>3</a:t>
            </a:fld>
            <a:endParaRPr lang="en-US" dirty="0"/>
          </a:p>
        </p:txBody>
      </p:sp>
    </p:spTree>
    <p:extLst>
      <p:ext uri="{BB962C8B-B14F-4D97-AF65-F5344CB8AC3E}">
        <p14:creationId xmlns:p14="http://schemas.microsoft.com/office/powerpoint/2010/main" val="440865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87FEA0-2E2F-460F-8F71-3409302EA4F1}" type="slidenum">
              <a:rPr lang="en-US" smtClean="0"/>
              <a:t>4</a:t>
            </a:fld>
            <a:endParaRPr lang="en-US" dirty="0"/>
          </a:p>
        </p:txBody>
      </p:sp>
    </p:spTree>
    <p:extLst>
      <p:ext uri="{BB962C8B-B14F-4D97-AF65-F5344CB8AC3E}">
        <p14:creationId xmlns:p14="http://schemas.microsoft.com/office/powerpoint/2010/main" val="1664266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3340B-D087-A979-F097-F059000937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9D058B-8EAF-AF43-72F4-F831BB9B0F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1C96BB-D106-81F3-3555-E70ED2E733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FCF905-C64C-41C8-41E8-CE60AD125A44}"/>
              </a:ext>
            </a:extLst>
          </p:cNvPr>
          <p:cNvSpPr>
            <a:spLocks noGrp="1"/>
          </p:cNvSpPr>
          <p:nvPr>
            <p:ph type="sldNum" sz="quarter" idx="5"/>
          </p:nvPr>
        </p:nvSpPr>
        <p:spPr/>
        <p:txBody>
          <a:bodyPr/>
          <a:lstStyle/>
          <a:p>
            <a:fld id="{3E87FEA0-2E2F-460F-8F71-3409302EA4F1}" type="slidenum">
              <a:rPr lang="en-US" smtClean="0"/>
              <a:t>5</a:t>
            </a:fld>
            <a:endParaRPr lang="en-US" dirty="0"/>
          </a:p>
        </p:txBody>
      </p:sp>
    </p:spTree>
    <p:extLst>
      <p:ext uri="{BB962C8B-B14F-4D97-AF65-F5344CB8AC3E}">
        <p14:creationId xmlns:p14="http://schemas.microsoft.com/office/powerpoint/2010/main" val="318482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1A519-C742-6AAD-3AF3-0244B9D6C9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5CBC3D-1D39-A066-CF71-6CA5E077DF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3D67AD-D235-4157-03C5-661BEFF2D5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087A67-8500-3ECB-68F4-C8928FE7D730}"/>
              </a:ext>
            </a:extLst>
          </p:cNvPr>
          <p:cNvSpPr>
            <a:spLocks noGrp="1"/>
          </p:cNvSpPr>
          <p:nvPr>
            <p:ph type="sldNum" sz="quarter" idx="5"/>
          </p:nvPr>
        </p:nvSpPr>
        <p:spPr/>
        <p:txBody>
          <a:bodyPr/>
          <a:lstStyle/>
          <a:p>
            <a:fld id="{3E87FEA0-2E2F-460F-8F71-3409302EA4F1}" type="slidenum">
              <a:rPr lang="en-US" smtClean="0"/>
              <a:t>6</a:t>
            </a:fld>
            <a:endParaRPr lang="en-US" dirty="0"/>
          </a:p>
        </p:txBody>
      </p:sp>
    </p:spTree>
    <p:extLst>
      <p:ext uri="{BB962C8B-B14F-4D97-AF65-F5344CB8AC3E}">
        <p14:creationId xmlns:p14="http://schemas.microsoft.com/office/powerpoint/2010/main" val="2581441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1E59D-556F-8244-A631-53D7CBDB36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6E0A62-3BCD-56B8-2D82-B90A478C7D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645156-E5A0-087B-CAE0-A5F5EC54CD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198576-289B-5D5E-1A4A-C5E194A0C178}"/>
              </a:ext>
            </a:extLst>
          </p:cNvPr>
          <p:cNvSpPr>
            <a:spLocks noGrp="1"/>
          </p:cNvSpPr>
          <p:nvPr>
            <p:ph type="sldNum" sz="quarter" idx="5"/>
          </p:nvPr>
        </p:nvSpPr>
        <p:spPr/>
        <p:txBody>
          <a:bodyPr/>
          <a:lstStyle/>
          <a:p>
            <a:fld id="{3E87FEA0-2E2F-460F-8F71-3409302EA4F1}" type="slidenum">
              <a:rPr lang="en-US" smtClean="0"/>
              <a:t>8</a:t>
            </a:fld>
            <a:endParaRPr lang="en-US" dirty="0"/>
          </a:p>
        </p:txBody>
      </p:sp>
    </p:spTree>
    <p:extLst>
      <p:ext uri="{BB962C8B-B14F-4D97-AF65-F5344CB8AC3E}">
        <p14:creationId xmlns:p14="http://schemas.microsoft.com/office/powerpoint/2010/main" val="732374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85EB2-44CB-FD37-8ED4-FB01348F8A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781E09-507C-F188-62CD-3C69F9A557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D6A614-68CE-D0B7-9600-C7DDDA3B34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701504-258B-0A99-1D6D-D1FC4FFAD681}"/>
              </a:ext>
            </a:extLst>
          </p:cNvPr>
          <p:cNvSpPr>
            <a:spLocks noGrp="1"/>
          </p:cNvSpPr>
          <p:nvPr>
            <p:ph type="sldNum" sz="quarter" idx="5"/>
          </p:nvPr>
        </p:nvSpPr>
        <p:spPr/>
        <p:txBody>
          <a:bodyPr/>
          <a:lstStyle/>
          <a:p>
            <a:fld id="{3E87FEA0-2E2F-460F-8F71-3409302EA4F1}" type="slidenum">
              <a:rPr lang="en-US" smtClean="0"/>
              <a:t>9</a:t>
            </a:fld>
            <a:endParaRPr lang="en-US" dirty="0"/>
          </a:p>
        </p:txBody>
      </p:sp>
    </p:spTree>
    <p:extLst>
      <p:ext uri="{BB962C8B-B14F-4D97-AF65-F5344CB8AC3E}">
        <p14:creationId xmlns:p14="http://schemas.microsoft.com/office/powerpoint/2010/main" val="41436634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38C5B-9633-B97E-5F23-C071C89ABC3D}"/>
              </a:ext>
            </a:extLst>
          </p:cNvPr>
          <p:cNvSpPr>
            <a:spLocks noGrp="1"/>
          </p:cNvSpPr>
          <p:nvPr>
            <p:ph type="ctrTitle" hasCustomPrompt="1"/>
          </p:nvPr>
        </p:nvSpPr>
        <p:spPr>
          <a:xfrm>
            <a:off x="5476125" y="1380545"/>
            <a:ext cx="6616557" cy="2864010"/>
          </a:xfrm>
        </p:spPr>
        <p:txBody>
          <a:bodyPr anchor="b"/>
          <a:lstStyle>
            <a:lvl1pPr algn="ctr">
              <a:defRPr sz="6000"/>
            </a:lvl1pPr>
          </a:lstStyle>
          <a:p>
            <a:r>
              <a:rPr lang="en-US" dirty="0"/>
              <a:t>Click to edit </a:t>
            </a:r>
            <a:br>
              <a:rPr lang="en-US" dirty="0"/>
            </a:br>
            <a:r>
              <a:rPr lang="en-US" dirty="0"/>
              <a:t>Master title style</a:t>
            </a:r>
          </a:p>
        </p:txBody>
      </p:sp>
      <p:sp>
        <p:nvSpPr>
          <p:cNvPr id="3" name="Subtitle 2">
            <a:extLst>
              <a:ext uri="{FF2B5EF4-FFF2-40B4-BE49-F238E27FC236}">
                <a16:creationId xmlns:a16="http://schemas.microsoft.com/office/drawing/2014/main" id="{7F91C419-D0EE-D03B-AC27-912204AE3D7B}"/>
              </a:ext>
            </a:extLst>
          </p:cNvPr>
          <p:cNvSpPr>
            <a:spLocks noGrp="1"/>
          </p:cNvSpPr>
          <p:nvPr>
            <p:ph type="subTitle" idx="1"/>
          </p:nvPr>
        </p:nvSpPr>
        <p:spPr>
          <a:xfrm>
            <a:off x="5476125" y="4476670"/>
            <a:ext cx="6616557" cy="197550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20920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E3D74-A9C3-B7B3-ED0B-461CB3BF1E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C422D9-DD55-429D-6018-E2CECFBE17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FEB61A30-68FA-EE6F-AD06-1E5BA2254DEC}"/>
              </a:ext>
            </a:extLst>
          </p:cNvPr>
          <p:cNvSpPr>
            <a:spLocks noGrp="1"/>
          </p:cNvSpPr>
          <p:nvPr>
            <p:ph type="sldNum" sz="quarter" idx="12"/>
          </p:nvPr>
        </p:nvSpPr>
        <p:spPr/>
        <p:txBody>
          <a:bodyPr/>
          <a:lstStyle/>
          <a:p>
            <a:fld id="{E6B086FB-359F-A544-8782-D4914322AB3E}" type="slidenum">
              <a:rPr lang="en-US" smtClean="0"/>
              <a:t>‹#›</a:t>
            </a:fld>
            <a:endParaRPr lang="en-US" dirty="0"/>
          </a:p>
        </p:txBody>
      </p:sp>
    </p:spTree>
    <p:extLst>
      <p:ext uri="{BB962C8B-B14F-4D97-AF65-F5344CB8AC3E}">
        <p14:creationId xmlns:p14="http://schemas.microsoft.com/office/powerpoint/2010/main" val="1905417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E3D74-A9C3-B7B3-ED0B-461CB3BF1E3C}"/>
              </a:ext>
            </a:extLst>
          </p:cNvPr>
          <p:cNvSpPr>
            <a:spLocks noGrp="1"/>
          </p:cNvSpPr>
          <p:nvPr>
            <p:ph type="title"/>
          </p:nvPr>
        </p:nvSpPr>
        <p:spPr>
          <a:xfrm>
            <a:off x="1103242" y="365125"/>
            <a:ext cx="10250557"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AC422D9-DD55-429D-6018-E2CECFBE17F7}"/>
              </a:ext>
            </a:extLst>
          </p:cNvPr>
          <p:cNvSpPr>
            <a:spLocks noGrp="1"/>
          </p:cNvSpPr>
          <p:nvPr>
            <p:ph idx="1"/>
          </p:nvPr>
        </p:nvSpPr>
        <p:spPr>
          <a:xfrm>
            <a:off x="1103242" y="1825625"/>
            <a:ext cx="10250557" cy="41539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FEB61A30-68FA-EE6F-AD06-1E5BA2254DEC}"/>
              </a:ext>
            </a:extLst>
          </p:cNvPr>
          <p:cNvSpPr>
            <a:spLocks noGrp="1"/>
          </p:cNvSpPr>
          <p:nvPr>
            <p:ph type="sldNum" sz="quarter" idx="12"/>
          </p:nvPr>
        </p:nvSpPr>
        <p:spPr>
          <a:xfrm>
            <a:off x="9305222" y="6386168"/>
            <a:ext cx="2743200" cy="365125"/>
          </a:xfrm>
        </p:spPr>
        <p:txBody>
          <a:bodyPr/>
          <a:lstStyle/>
          <a:p>
            <a:fld id="{E6B086FB-359F-A544-8782-D4914322AB3E}" type="slidenum">
              <a:rPr lang="en-US" smtClean="0"/>
              <a:t>‹#›</a:t>
            </a:fld>
            <a:endParaRPr lang="en-US" dirty="0"/>
          </a:p>
        </p:txBody>
      </p:sp>
    </p:spTree>
    <p:extLst>
      <p:ext uri="{BB962C8B-B14F-4D97-AF65-F5344CB8AC3E}">
        <p14:creationId xmlns:p14="http://schemas.microsoft.com/office/powerpoint/2010/main" val="518891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58AF0-0ACF-935F-AECF-82278B018954}"/>
              </a:ext>
            </a:extLst>
          </p:cNvPr>
          <p:cNvSpPr>
            <a:spLocks noGrp="1"/>
          </p:cNvSpPr>
          <p:nvPr>
            <p:ph type="title"/>
          </p:nvPr>
        </p:nvSpPr>
        <p:spPr>
          <a:xfrm>
            <a:off x="454164" y="0"/>
            <a:ext cx="10515600" cy="2326171"/>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50A2CF3F-1685-BADA-EC72-21FB4F3DEF18}"/>
              </a:ext>
            </a:extLst>
          </p:cNvPr>
          <p:cNvSpPr>
            <a:spLocks noGrp="1"/>
          </p:cNvSpPr>
          <p:nvPr>
            <p:ph type="body" idx="1"/>
          </p:nvPr>
        </p:nvSpPr>
        <p:spPr>
          <a:xfrm>
            <a:off x="454164" y="2630068"/>
            <a:ext cx="10515600" cy="1223278"/>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8B6EEC97-573A-CDAB-1F2B-8EC88171146A}"/>
              </a:ext>
            </a:extLst>
          </p:cNvPr>
          <p:cNvSpPr>
            <a:spLocks noGrp="1"/>
          </p:cNvSpPr>
          <p:nvPr>
            <p:ph type="sldNum" sz="quarter" idx="12"/>
          </p:nvPr>
        </p:nvSpPr>
        <p:spPr/>
        <p:txBody>
          <a:bodyPr/>
          <a:lstStyle/>
          <a:p>
            <a:fld id="{E6B086FB-359F-A544-8782-D4914322AB3E}" type="slidenum">
              <a:rPr lang="en-US" smtClean="0"/>
              <a:t>‹#›</a:t>
            </a:fld>
            <a:endParaRPr lang="en-US" dirty="0"/>
          </a:p>
        </p:txBody>
      </p:sp>
    </p:spTree>
    <p:extLst>
      <p:ext uri="{BB962C8B-B14F-4D97-AF65-F5344CB8AC3E}">
        <p14:creationId xmlns:p14="http://schemas.microsoft.com/office/powerpoint/2010/main" val="1637586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5EEFF-73A3-EB43-2FCB-38900A0BA4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431A93-C900-9A62-62A9-D282BF058B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A4EF0C-891B-E18C-F98A-480003C936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E400403-BE64-5747-38FF-A514331972AB}"/>
              </a:ext>
            </a:extLst>
          </p:cNvPr>
          <p:cNvSpPr>
            <a:spLocks noGrp="1"/>
          </p:cNvSpPr>
          <p:nvPr>
            <p:ph type="sldNum" sz="quarter" idx="12"/>
          </p:nvPr>
        </p:nvSpPr>
        <p:spPr/>
        <p:txBody>
          <a:bodyPr/>
          <a:lstStyle/>
          <a:p>
            <a:fld id="{E6B086FB-359F-A544-8782-D4914322AB3E}" type="slidenum">
              <a:rPr lang="en-US" smtClean="0"/>
              <a:t>‹#›</a:t>
            </a:fld>
            <a:endParaRPr lang="en-US" dirty="0"/>
          </a:p>
        </p:txBody>
      </p:sp>
    </p:spTree>
    <p:extLst>
      <p:ext uri="{BB962C8B-B14F-4D97-AF65-F5344CB8AC3E}">
        <p14:creationId xmlns:p14="http://schemas.microsoft.com/office/powerpoint/2010/main" val="1806352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A60C8-412D-BB2E-F484-8E905182F832}"/>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8A40EB25-3E61-39D4-3313-D489A749A732}"/>
              </a:ext>
            </a:extLst>
          </p:cNvPr>
          <p:cNvSpPr>
            <a:spLocks noGrp="1"/>
          </p:cNvSpPr>
          <p:nvPr>
            <p:ph type="sldNum" sz="quarter" idx="12"/>
          </p:nvPr>
        </p:nvSpPr>
        <p:spPr/>
        <p:txBody>
          <a:bodyPr/>
          <a:lstStyle/>
          <a:p>
            <a:fld id="{E6B086FB-359F-A544-8782-D4914322AB3E}" type="slidenum">
              <a:rPr lang="en-US" smtClean="0"/>
              <a:t>‹#›</a:t>
            </a:fld>
            <a:endParaRPr lang="en-US" dirty="0"/>
          </a:p>
        </p:txBody>
      </p:sp>
    </p:spTree>
    <p:extLst>
      <p:ext uri="{BB962C8B-B14F-4D97-AF65-F5344CB8AC3E}">
        <p14:creationId xmlns:p14="http://schemas.microsoft.com/office/powerpoint/2010/main" val="3251568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A40EB25-3E61-39D4-3313-D489A749A732}"/>
              </a:ext>
            </a:extLst>
          </p:cNvPr>
          <p:cNvSpPr>
            <a:spLocks noGrp="1"/>
          </p:cNvSpPr>
          <p:nvPr>
            <p:ph type="sldNum" sz="quarter" idx="12"/>
          </p:nvPr>
        </p:nvSpPr>
        <p:spPr/>
        <p:txBody>
          <a:bodyPr/>
          <a:lstStyle/>
          <a:p>
            <a:fld id="{E6B086FB-359F-A544-8782-D4914322AB3E}" type="slidenum">
              <a:rPr lang="en-US" smtClean="0"/>
              <a:t>‹#›</a:t>
            </a:fld>
            <a:endParaRPr lang="en-US" dirty="0"/>
          </a:p>
        </p:txBody>
      </p:sp>
    </p:spTree>
    <p:extLst>
      <p:ext uri="{BB962C8B-B14F-4D97-AF65-F5344CB8AC3E}">
        <p14:creationId xmlns:p14="http://schemas.microsoft.com/office/powerpoint/2010/main" val="319372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Designed Bullet Lis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iamond 2">
            <a:extLst>
              <a:ext uri="{FF2B5EF4-FFF2-40B4-BE49-F238E27FC236}">
                <a16:creationId xmlns:a16="http://schemas.microsoft.com/office/drawing/2014/main" id="{C9E12DCA-99F7-2E43-9863-4EC5308893E7}"/>
              </a:ext>
            </a:extLst>
          </p:cNvPr>
          <p:cNvSpPr/>
          <p:nvPr userDrawn="1"/>
        </p:nvSpPr>
        <p:spPr>
          <a:xfrm>
            <a:off x="10142016" y="5031767"/>
            <a:ext cx="1050239" cy="1050239"/>
          </a:xfrm>
          <a:prstGeom prst="diamond">
            <a:avLst/>
          </a:prstGeom>
          <a:solidFill>
            <a:srgbClr val="2725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iamond 3">
            <a:extLst>
              <a:ext uri="{FF2B5EF4-FFF2-40B4-BE49-F238E27FC236}">
                <a16:creationId xmlns:a16="http://schemas.microsoft.com/office/drawing/2014/main" id="{4EE53F5B-D701-C843-928E-BF6B5A65DFB3}"/>
              </a:ext>
            </a:extLst>
          </p:cNvPr>
          <p:cNvSpPr/>
          <p:nvPr userDrawn="1"/>
        </p:nvSpPr>
        <p:spPr>
          <a:xfrm>
            <a:off x="9949330" y="4610481"/>
            <a:ext cx="1942417" cy="1942417"/>
          </a:xfrm>
          <a:prstGeom prst="diamond">
            <a:avLst/>
          </a:prstGeom>
          <a:noFill/>
          <a:ln w="25400">
            <a:solidFill>
              <a:srgbClr val="00B2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59B76EF5-9044-2F49-858B-4DF16E4701B8}"/>
              </a:ext>
            </a:extLst>
          </p:cNvPr>
          <p:cNvPicPr>
            <a:picLocks noChangeAspect="1"/>
          </p:cNvPicPr>
          <p:nvPr userDrawn="1"/>
        </p:nvPicPr>
        <p:blipFill rotWithShape="1">
          <a:blip r:embed="rId3"/>
          <a:srcRect b="50000"/>
          <a:stretch/>
        </p:blipFill>
        <p:spPr>
          <a:xfrm rot="5400000">
            <a:off x="-360019" y="360019"/>
            <a:ext cx="1440077" cy="720039"/>
          </a:xfrm>
          <a:prstGeom prst="rect">
            <a:avLst/>
          </a:prstGeom>
        </p:spPr>
      </p:pic>
      <p:sp>
        <p:nvSpPr>
          <p:cNvPr id="8" name="Diamond 7">
            <a:extLst>
              <a:ext uri="{FF2B5EF4-FFF2-40B4-BE49-F238E27FC236}">
                <a16:creationId xmlns:a16="http://schemas.microsoft.com/office/drawing/2014/main" id="{3819EE7F-073B-F940-B938-866A53864F58}"/>
              </a:ext>
            </a:extLst>
          </p:cNvPr>
          <p:cNvSpPr/>
          <p:nvPr userDrawn="1"/>
        </p:nvSpPr>
        <p:spPr>
          <a:xfrm>
            <a:off x="9424212" y="5031767"/>
            <a:ext cx="1050239" cy="1050239"/>
          </a:xfrm>
          <a:prstGeom prst="diamond">
            <a:avLst/>
          </a:prstGeom>
          <a:noFill/>
          <a:ln w="25400">
            <a:solidFill>
              <a:srgbClr val="EAEA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ntent Placeholder 3">
            <a:extLst>
              <a:ext uri="{FF2B5EF4-FFF2-40B4-BE49-F238E27FC236}">
                <a16:creationId xmlns:a16="http://schemas.microsoft.com/office/drawing/2014/main" id="{B59AD1FB-21FC-3D42-BA1E-0B5C9065B9D6}"/>
              </a:ext>
            </a:extLst>
          </p:cNvPr>
          <p:cNvSpPr>
            <a:spLocks noGrp="1"/>
          </p:cNvSpPr>
          <p:nvPr>
            <p:ph sz="half" idx="2"/>
          </p:nvPr>
        </p:nvSpPr>
        <p:spPr>
          <a:xfrm>
            <a:off x="838887" y="1210516"/>
            <a:ext cx="11052860" cy="5042366"/>
          </a:xfrm>
          <a:prstGeom prst="rect">
            <a:avLst/>
          </a:prstGeom>
        </p:spPr>
        <p:txBody>
          <a:bodyPr/>
          <a:lstStyle/>
          <a:p>
            <a:pPr lvl="0"/>
            <a:r>
              <a:rPr lang="en-US"/>
              <a:t>Edit Master text styles</a:t>
            </a:r>
          </a:p>
          <a:p>
            <a:pPr lvl="1"/>
            <a:r>
              <a:rPr lang="en-US"/>
              <a:t>Second level</a:t>
            </a:r>
          </a:p>
          <a:p>
            <a:pPr lvl="2"/>
            <a:r>
              <a:rPr lang="en-US"/>
              <a:t>Third level</a:t>
            </a:r>
          </a:p>
        </p:txBody>
      </p:sp>
      <p:sp>
        <p:nvSpPr>
          <p:cNvPr id="12" name="Title 1">
            <a:extLst>
              <a:ext uri="{FF2B5EF4-FFF2-40B4-BE49-F238E27FC236}">
                <a16:creationId xmlns:a16="http://schemas.microsoft.com/office/drawing/2014/main" id="{AE81E121-7190-F943-82DA-6D6C6F576A58}"/>
              </a:ext>
            </a:extLst>
          </p:cNvPr>
          <p:cNvSpPr>
            <a:spLocks noGrp="1"/>
          </p:cNvSpPr>
          <p:nvPr>
            <p:ph type="title"/>
          </p:nvPr>
        </p:nvSpPr>
        <p:spPr>
          <a:xfrm>
            <a:off x="838888" y="365125"/>
            <a:ext cx="11052859" cy="629970"/>
          </a:xfrm>
          <a:prstGeom prst="rect">
            <a:avLst/>
          </a:prstGeom>
        </p:spPr>
        <p:txBody>
          <a:bodyPr>
            <a:normAutofit/>
          </a:bodyPr>
          <a:lstStyle>
            <a:lvl1pPr>
              <a:defRPr sz="3600"/>
            </a:lvl1pPr>
          </a:lstStyle>
          <a:p>
            <a:r>
              <a:rPr lang="en-US"/>
              <a:t>Click to edit Master title style</a:t>
            </a:r>
          </a:p>
        </p:txBody>
      </p:sp>
      <p:sp>
        <p:nvSpPr>
          <p:cNvPr id="2" name="Slide Number Placeholder 1">
            <a:extLst>
              <a:ext uri="{FF2B5EF4-FFF2-40B4-BE49-F238E27FC236}">
                <a16:creationId xmlns:a16="http://schemas.microsoft.com/office/drawing/2014/main" id="{CDBB2DA1-5B51-0643-9BCE-5FDCDBF9D075}"/>
              </a:ext>
            </a:extLst>
          </p:cNvPr>
          <p:cNvSpPr>
            <a:spLocks noGrp="1"/>
          </p:cNvSpPr>
          <p:nvPr>
            <p:ph type="sldNum" sz="quarter" idx="10"/>
          </p:nvPr>
        </p:nvSpPr>
        <p:spPr/>
        <p:txBody>
          <a:bodyPr/>
          <a:lstStyle/>
          <a:p>
            <a:fld id="{24EBBD1B-83F6-7B4C-B1D8-87089564B865}" type="slidenum">
              <a:rPr lang="en-US" smtClean="0"/>
              <a:t>‹#›</a:t>
            </a:fld>
            <a:endParaRPr lang="en-US" dirty="0"/>
          </a:p>
        </p:txBody>
      </p:sp>
    </p:spTree>
    <p:extLst>
      <p:ext uri="{BB962C8B-B14F-4D97-AF65-F5344CB8AC3E}">
        <p14:creationId xmlns:p14="http://schemas.microsoft.com/office/powerpoint/2010/main" val="363144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em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9E6484-506D-EC64-3F49-F72A12D4D5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2FB3792-B5C2-EA70-1B7B-7259525EE207}"/>
              </a:ext>
            </a:extLst>
          </p:cNvPr>
          <p:cNvSpPr>
            <a:spLocks noGrp="1"/>
          </p:cNvSpPr>
          <p:nvPr>
            <p:ph type="body" idx="1"/>
          </p:nvPr>
        </p:nvSpPr>
        <p:spPr>
          <a:xfrm>
            <a:off x="838200" y="1825625"/>
            <a:ext cx="10515600" cy="415393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8C76BEB-BE37-1659-77DD-A21B968CC4A3}"/>
              </a:ext>
            </a:extLst>
          </p:cNvPr>
          <p:cNvSpPr>
            <a:spLocks noGrp="1"/>
          </p:cNvSpPr>
          <p:nvPr>
            <p:ph type="sldNum" sz="quarter" idx="4"/>
          </p:nvPr>
        </p:nvSpPr>
        <p:spPr>
          <a:xfrm>
            <a:off x="9185953"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871F58-6615-B14A-9B5A-CD58C75D63E9}" type="datetimeFigureOut">
              <a:rPr lang="en-US" smtClean="0"/>
              <a:pPr/>
              <a:t>3/4/2026</a:t>
            </a:fld>
            <a:r>
              <a:rPr lang="en-US" dirty="0"/>
              <a:t>  |  </a:t>
            </a:r>
            <a:fld id="{E6B086FB-359F-A544-8782-D4914322AB3E}" type="slidenum">
              <a:rPr lang="en-US" smtClean="0"/>
              <a:pPr/>
              <a:t>‹#›</a:t>
            </a:fld>
            <a:endParaRPr lang="en-US" dirty="0"/>
          </a:p>
        </p:txBody>
      </p:sp>
      <p:pic>
        <p:nvPicPr>
          <p:cNvPr id="4" name="Picture 3">
            <a:extLst>
              <a:ext uri="{FF2B5EF4-FFF2-40B4-BE49-F238E27FC236}">
                <a16:creationId xmlns:a16="http://schemas.microsoft.com/office/drawing/2014/main" id="{CA379BA9-7866-BF56-16F2-AF86469ED58C}"/>
              </a:ext>
            </a:extLst>
          </p:cNvPr>
          <p:cNvPicPr>
            <a:picLocks noChangeAspect="1"/>
          </p:cNvPicPr>
          <p:nvPr userDrawn="1"/>
        </p:nvPicPr>
        <p:blipFill>
          <a:blip r:embed="rId11"/>
          <a:stretch>
            <a:fillRect/>
          </a:stretch>
        </p:blipFill>
        <p:spPr>
          <a:xfrm>
            <a:off x="10247087" y="240579"/>
            <a:ext cx="1758906" cy="235831"/>
          </a:xfrm>
          <a:prstGeom prst="rect">
            <a:avLst/>
          </a:prstGeom>
        </p:spPr>
      </p:pic>
    </p:spTree>
    <p:extLst>
      <p:ext uri="{BB962C8B-B14F-4D97-AF65-F5344CB8AC3E}">
        <p14:creationId xmlns:p14="http://schemas.microsoft.com/office/powerpoint/2010/main" val="9482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1" r:id="rId4"/>
    <p:sldLayoutId id="2147483652" r:id="rId5"/>
    <p:sldLayoutId id="2147483654" r:id="rId6"/>
    <p:sldLayoutId id="2147483656" r:id="rId7"/>
    <p:sldLayoutId id="2147483658" r:id="rId8"/>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ccd.edu/services/paying-for-college/financial-aid/non-credit-financial-aid/"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marisa.galaviz@tccd.edu" TargetMode="External"/><Relationship Id="rId2" Type="http://schemas.openxmlformats.org/officeDocument/2006/relationships/hyperlink" Target="mailto:llanona.keen@tccd.edu"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ptcb.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ce.catalog.tccd.edu/pages/CWbGgN6eCBGVBEhl0Ix4" TargetMode="External"/><Relationship Id="rId4" Type="http://schemas.openxmlformats.org/officeDocument/2006/relationships/hyperlink" Target="https://www.nhanow.com/certification/nha-certifications/certified-pharmacy-technician-(cph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llanona.keen@tccd.ed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mailto:staff@iacei.net" TargetMode="External"/><Relationship Id="rId4" Type="http://schemas.openxmlformats.org/officeDocument/2006/relationships/hyperlink" Target="https://www.iacei.ne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tccd.edu/services/support-services/tech-support/password-rese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tccd.edu/services/support-services/tech-suppo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5DAEB7-49E2-E87E-DE08-C09C9F2E22BA}"/>
              </a:ext>
            </a:extLst>
          </p:cNvPr>
          <p:cNvSpPr txBox="1">
            <a:spLocks noGrp="1"/>
          </p:cNvSpPr>
          <p:nvPr>
            <p:ph type="title" idx="4294967295"/>
          </p:nvPr>
        </p:nvSpPr>
        <p:spPr>
          <a:xfrm>
            <a:off x="4435011" y="2156527"/>
            <a:ext cx="7756989" cy="21698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500" b="1"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chemeClr val="tx1"/>
                </a:solidFill>
                <a:effectLst/>
                <a:uLnTx/>
                <a:uFillTx/>
                <a:latin typeface="+mn-lt"/>
                <a:ea typeface="+mn-ea"/>
                <a:cs typeface="+mn-cs"/>
              </a:rPr>
              <a:t>PHARMACY TECHNICIAN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chemeClr val="tx1"/>
                </a:solidFill>
                <a:effectLst/>
                <a:uLnTx/>
                <a:uFillTx/>
                <a:latin typeface="+mn-lt"/>
                <a:ea typeface="+mn-ea"/>
                <a:cs typeface="+mn-cs"/>
              </a:rPr>
              <a:t>PROGRAM OVERVIEW</a:t>
            </a:r>
          </a:p>
        </p:txBody>
      </p:sp>
      <p:sp>
        <p:nvSpPr>
          <p:cNvPr id="6" name="TextBox 5">
            <a:extLst>
              <a:ext uri="{FF2B5EF4-FFF2-40B4-BE49-F238E27FC236}">
                <a16:creationId xmlns:a16="http://schemas.microsoft.com/office/drawing/2014/main" id="{65DBE183-EEE8-07F0-3B79-726EBDF77228}"/>
              </a:ext>
            </a:extLst>
          </p:cNvPr>
          <p:cNvSpPr txBox="1"/>
          <p:nvPr/>
        </p:nvSpPr>
        <p:spPr>
          <a:xfrm>
            <a:off x="5264649" y="4475135"/>
            <a:ext cx="6097712" cy="101566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black"/>
                </a:solidFill>
                <a:effectLst/>
                <a:uLnTx/>
                <a:uFillTx/>
                <a:latin typeface="Aptos" panose="02110004020202020204"/>
                <a:ea typeface="+mn-ea"/>
                <a:cs typeface="+mn-cs"/>
              </a:rPr>
              <a:t>Health Sciences Division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black"/>
                </a:solidFill>
                <a:effectLst/>
                <a:uLnTx/>
                <a:uFillTx/>
                <a:latin typeface="Aptos" panose="02110004020202020204"/>
                <a:ea typeface="+mn-ea"/>
                <a:cs typeface="+mn-cs"/>
              </a:rPr>
              <a:t>Trinity River Campus East</a:t>
            </a:r>
          </a:p>
        </p:txBody>
      </p:sp>
    </p:spTree>
    <p:extLst>
      <p:ext uri="{BB962C8B-B14F-4D97-AF65-F5344CB8AC3E}">
        <p14:creationId xmlns:p14="http://schemas.microsoft.com/office/powerpoint/2010/main" val="3314442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DA687-7B61-A83F-12D4-AE04E21776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2E4EA9-6BD3-61CB-F816-922449B8AD38}"/>
              </a:ext>
            </a:extLst>
          </p:cNvPr>
          <p:cNvSpPr>
            <a:spLocks noGrp="1"/>
          </p:cNvSpPr>
          <p:nvPr>
            <p:ph type="title"/>
          </p:nvPr>
        </p:nvSpPr>
        <p:spPr/>
        <p:txBody>
          <a:bodyPr/>
          <a:lstStyle/>
          <a:p>
            <a:r>
              <a:rPr lang="en-US" b="1" dirty="0"/>
              <a:t>FAQs</a:t>
            </a:r>
          </a:p>
        </p:txBody>
      </p:sp>
      <p:sp>
        <p:nvSpPr>
          <p:cNvPr id="3" name="Content Placeholder 2">
            <a:extLst>
              <a:ext uri="{FF2B5EF4-FFF2-40B4-BE49-F238E27FC236}">
                <a16:creationId xmlns:a16="http://schemas.microsoft.com/office/drawing/2014/main" id="{27B04700-4B49-7E56-E680-003E832858B3}"/>
              </a:ext>
            </a:extLst>
          </p:cNvPr>
          <p:cNvSpPr>
            <a:spLocks noGrp="1"/>
          </p:cNvSpPr>
          <p:nvPr>
            <p:ph idx="1"/>
          </p:nvPr>
        </p:nvSpPr>
        <p:spPr>
          <a:xfrm>
            <a:off x="1103242" y="1568771"/>
            <a:ext cx="10557927" cy="4924104"/>
          </a:xfrm>
        </p:spPr>
        <p:txBody>
          <a:bodyPr>
            <a:normAutofit/>
          </a:bodyPr>
          <a:lstStyle/>
          <a:p>
            <a:pPr marL="461963" indent="-174625">
              <a:lnSpc>
                <a:spcPct val="100000"/>
              </a:lnSpc>
              <a:spcBef>
                <a:spcPts val="0"/>
              </a:spcBef>
            </a:pPr>
            <a:r>
              <a:rPr lang="en-US" sz="1800" b="1" dirty="0"/>
              <a:t>Does financial aid qualify for this program?</a:t>
            </a:r>
          </a:p>
          <a:p>
            <a:pPr marL="914400" lvl="1" indent="-225425">
              <a:lnSpc>
                <a:spcPct val="100000"/>
              </a:lnSpc>
              <a:spcBef>
                <a:spcPts val="0"/>
              </a:spcBef>
              <a:buFont typeface="Courier New" panose="02070309020205020404" pitchFamily="49" charset="0"/>
              <a:buChar char="o"/>
            </a:pPr>
            <a:r>
              <a:rPr lang="en-US" sz="1800" dirty="0"/>
              <a:t>FAFSA does not apply to this continuing education program.</a:t>
            </a:r>
          </a:p>
          <a:p>
            <a:pPr marL="914400" lvl="1" indent="-225425">
              <a:lnSpc>
                <a:spcPct val="100000"/>
              </a:lnSpc>
              <a:spcBef>
                <a:spcPts val="0"/>
              </a:spcBef>
              <a:buFont typeface="Courier New" panose="02070309020205020404" pitchFamily="49" charset="0"/>
              <a:buChar char="o"/>
            </a:pPr>
            <a:r>
              <a:rPr lang="en-US" sz="1800" dirty="0"/>
              <a:t>The Texas Public Education Grant (TPEG) is available for continuing education workforce courses for individuals with demonstrated financial need. Funding is limited and awarded on a first-come, first-served basis. See </a:t>
            </a:r>
            <a:r>
              <a:rPr lang="en-US" sz="1800" dirty="0">
                <a:hlinkClick r:id="rId2"/>
              </a:rPr>
              <a:t>Financial Aid for Continuing Education </a:t>
            </a:r>
            <a:r>
              <a:rPr lang="en-US" sz="1800" dirty="0"/>
              <a:t>for additional information.</a:t>
            </a:r>
          </a:p>
          <a:p>
            <a:pPr marL="457200" lvl="1" indent="0">
              <a:lnSpc>
                <a:spcPct val="100000"/>
              </a:lnSpc>
              <a:spcBef>
                <a:spcPts val="0"/>
              </a:spcBef>
              <a:buNone/>
            </a:pPr>
            <a:endParaRPr lang="en-US" sz="1000" dirty="0"/>
          </a:p>
          <a:p>
            <a:pPr marL="461963" lvl="1" indent="-174625">
              <a:lnSpc>
                <a:spcPct val="100000"/>
              </a:lnSpc>
              <a:spcBef>
                <a:spcPts val="0"/>
              </a:spcBef>
            </a:pPr>
            <a:r>
              <a:rPr lang="en-US" sz="1800" b="1" dirty="0"/>
              <a:t>Is the program offered online?  </a:t>
            </a:r>
          </a:p>
          <a:p>
            <a:pPr marL="914400" lvl="2" indent="-225425">
              <a:lnSpc>
                <a:spcPct val="100000"/>
              </a:lnSpc>
              <a:spcBef>
                <a:spcPts val="0"/>
              </a:spcBef>
              <a:buFont typeface="Courier New" panose="02070309020205020404" pitchFamily="49" charset="0"/>
              <a:buChar char="o"/>
            </a:pPr>
            <a:r>
              <a:rPr lang="en-US" sz="1800" dirty="0"/>
              <a:t>The delivery format is blended, a combination of in person and online instruction.</a:t>
            </a:r>
          </a:p>
          <a:p>
            <a:pPr marL="0" lvl="1" indent="0">
              <a:lnSpc>
                <a:spcPct val="100000"/>
              </a:lnSpc>
              <a:spcBef>
                <a:spcPts val="0"/>
              </a:spcBef>
              <a:buNone/>
            </a:pPr>
            <a:endParaRPr lang="en-US" sz="1000" dirty="0"/>
          </a:p>
          <a:p>
            <a:pPr marL="461963" lvl="1" indent="-174625">
              <a:lnSpc>
                <a:spcPct val="100000"/>
              </a:lnSpc>
              <a:spcBef>
                <a:spcPts val="0"/>
              </a:spcBef>
            </a:pPr>
            <a:r>
              <a:rPr lang="en-US" sz="1800" b="1" dirty="0"/>
              <a:t>Will I be required to attend orientation?</a:t>
            </a:r>
          </a:p>
          <a:p>
            <a:pPr marL="914400" lvl="2" indent="-225425">
              <a:lnSpc>
                <a:spcPct val="100000"/>
              </a:lnSpc>
              <a:spcBef>
                <a:spcPts val="0"/>
              </a:spcBef>
              <a:buFont typeface="Courier New" panose="02070309020205020404" pitchFamily="49" charset="0"/>
              <a:buChar char="o"/>
            </a:pPr>
            <a:r>
              <a:rPr lang="en-US" sz="1800" dirty="0"/>
              <a:t>Yes. Orientation is mandatory for all accepted applicants and those on the alternate list.</a:t>
            </a:r>
          </a:p>
          <a:p>
            <a:pPr marL="457200" lvl="2" indent="0">
              <a:lnSpc>
                <a:spcPct val="100000"/>
              </a:lnSpc>
              <a:spcBef>
                <a:spcPts val="0"/>
              </a:spcBef>
              <a:buNone/>
            </a:pPr>
            <a:endParaRPr lang="en-US" sz="1000" dirty="0"/>
          </a:p>
          <a:p>
            <a:pPr marL="461963" lvl="2" indent="-174625">
              <a:lnSpc>
                <a:spcPct val="100000"/>
              </a:lnSpc>
              <a:spcBef>
                <a:spcPts val="0"/>
              </a:spcBef>
            </a:pPr>
            <a:r>
              <a:rPr lang="en-US" sz="1800" b="1" dirty="0"/>
              <a:t>Will orientation be on campus? </a:t>
            </a:r>
          </a:p>
          <a:p>
            <a:pPr marL="914400" lvl="3" indent="-225425">
              <a:lnSpc>
                <a:spcPct val="100000"/>
              </a:lnSpc>
              <a:spcBef>
                <a:spcPts val="0"/>
              </a:spcBef>
              <a:buFont typeface="Courier New" panose="02070309020205020404" pitchFamily="49" charset="0"/>
              <a:buChar char="o"/>
            </a:pPr>
            <a:r>
              <a:rPr lang="en-US" sz="1600" dirty="0"/>
              <a:t>Yes, the session will be held at Trinity River Campus East unless otherwise noted.</a:t>
            </a:r>
          </a:p>
          <a:p>
            <a:pPr marL="0" lvl="2" indent="0">
              <a:lnSpc>
                <a:spcPct val="100000"/>
              </a:lnSpc>
              <a:spcBef>
                <a:spcPts val="0"/>
              </a:spcBef>
              <a:buNone/>
            </a:pPr>
            <a:endParaRPr lang="en-US" sz="1000" dirty="0"/>
          </a:p>
          <a:p>
            <a:pPr marL="461963" lvl="2" indent="-174625">
              <a:lnSpc>
                <a:spcPct val="100000"/>
              </a:lnSpc>
              <a:spcBef>
                <a:spcPts val="0"/>
              </a:spcBef>
            </a:pPr>
            <a:r>
              <a:rPr lang="en-US" sz="1800" b="1" dirty="0"/>
              <a:t>What is the selection process for the program?</a:t>
            </a:r>
          </a:p>
          <a:p>
            <a:pPr marL="914400" lvl="2" indent="-225425">
              <a:lnSpc>
                <a:spcPct val="100000"/>
              </a:lnSpc>
              <a:spcBef>
                <a:spcPts val="0"/>
              </a:spcBef>
              <a:buFont typeface="Courier New" panose="02070309020205020404" pitchFamily="49" charset="0"/>
              <a:buChar char="o"/>
            </a:pPr>
            <a:r>
              <a:rPr lang="en-US" sz="1800" dirty="0"/>
              <a:t> Applicants are accepted on a first-come, first-served basis. </a:t>
            </a:r>
          </a:p>
          <a:p>
            <a:pPr marL="461962" lvl="2" indent="0">
              <a:lnSpc>
                <a:spcPct val="100000"/>
              </a:lnSpc>
              <a:spcBef>
                <a:spcPts val="0"/>
              </a:spcBef>
              <a:buNone/>
            </a:pPr>
            <a:endParaRPr lang="en-US" sz="1000" dirty="0"/>
          </a:p>
          <a:p>
            <a:pPr marL="461963" lvl="2" indent="-174625">
              <a:lnSpc>
                <a:spcPct val="100000"/>
              </a:lnSpc>
              <a:spcBef>
                <a:spcPts val="0"/>
              </a:spcBef>
            </a:pPr>
            <a:r>
              <a:rPr lang="en-US" sz="1800" b="1" dirty="0"/>
              <a:t>How many applicants will be accepted into the program? </a:t>
            </a:r>
            <a:r>
              <a:rPr lang="en-US" sz="1800" dirty="0"/>
              <a:t> Fifteen (15)  </a:t>
            </a:r>
          </a:p>
          <a:p>
            <a:pPr marL="233363" lvl="2" indent="-233363">
              <a:spcBef>
                <a:spcPts val="0"/>
              </a:spcBef>
            </a:pPr>
            <a:endParaRPr lang="en-US" sz="1800" b="1" dirty="0"/>
          </a:p>
          <a:p>
            <a:pPr marL="0" lvl="1" indent="0">
              <a:buNone/>
            </a:pPr>
            <a:endParaRPr lang="en-US" sz="1800" b="1" dirty="0"/>
          </a:p>
        </p:txBody>
      </p:sp>
      <p:sp>
        <p:nvSpPr>
          <p:cNvPr id="4" name="Slide Number Placeholder 3">
            <a:extLst>
              <a:ext uri="{FF2B5EF4-FFF2-40B4-BE49-F238E27FC236}">
                <a16:creationId xmlns:a16="http://schemas.microsoft.com/office/drawing/2014/main" id="{482823B8-F4CD-8BE5-8ADB-E573C0083DCC}"/>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10</a:t>
            </a:fld>
            <a:endParaRPr lang="en-US" dirty="0"/>
          </a:p>
        </p:txBody>
      </p:sp>
    </p:spTree>
    <p:extLst>
      <p:ext uri="{BB962C8B-B14F-4D97-AF65-F5344CB8AC3E}">
        <p14:creationId xmlns:p14="http://schemas.microsoft.com/office/powerpoint/2010/main" val="2707696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5E8F1-6DBB-6E8E-C1D9-7D6F88CAD25E}"/>
              </a:ext>
            </a:extLst>
          </p:cNvPr>
          <p:cNvSpPr>
            <a:spLocks noGrp="1"/>
          </p:cNvSpPr>
          <p:nvPr>
            <p:ph type="title"/>
          </p:nvPr>
        </p:nvSpPr>
        <p:spPr>
          <a:xfrm>
            <a:off x="454164" y="0"/>
            <a:ext cx="10515600" cy="1397285"/>
          </a:xfrm>
        </p:spPr>
        <p:txBody>
          <a:bodyPr>
            <a:normAutofit/>
          </a:bodyPr>
          <a:lstStyle/>
          <a:p>
            <a:r>
              <a:rPr lang="en-US" sz="4400" b="1" dirty="0"/>
              <a:t>QUESTIONS</a:t>
            </a:r>
          </a:p>
        </p:txBody>
      </p:sp>
      <p:sp>
        <p:nvSpPr>
          <p:cNvPr id="3" name="Text Placeholder 2">
            <a:extLst>
              <a:ext uri="{FF2B5EF4-FFF2-40B4-BE49-F238E27FC236}">
                <a16:creationId xmlns:a16="http://schemas.microsoft.com/office/drawing/2014/main" id="{E3DA1C6D-6B07-F768-BCC2-D29BAD0F9B8E}"/>
              </a:ext>
            </a:extLst>
          </p:cNvPr>
          <p:cNvSpPr>
            <a:spLocks noGrp="1"/>
          </p:cNvSpPr>
          <p:nvPr>
            <p:ph type="body" idx="1"/>
          </p:nvPr>
        </p:nvSpPr>
        <p:spPr>
          <a:xfrm>
            <a:off x="454164" y="1715667"/>
            <a:ext cx="7888452" cy="3596072"/>
          </a:xfrm>
        </p:spPr>
        <p:txBody>
          <a:bodyPr>
            <a:noAutofit/>
          </a:bodyPr>
          <a:lstStyle/>
          <a:p>
            <a:pPr>
              <a:lnSpc>
                <a:spcPct val="100000"/>
              </a:lnSpc>
              <a:spcBef>
                <a:spcPts val="0"/>
              </a:spcBef>
            </a:pPr>
            <a:r>
              <a:rPr lang="en-US" sz="2800" b="1" dirty="0">
                <a:solidFill>
                  <a:schemeClr val="tx1"/>
                </a:solidFill>
              </a:rPr>
              <a:t>For questions, please contact</a:t>
            </a:r>
          </a:p>
          <a:p>
            <a:pPr>
              <a:lnSpc>
                <a:spcPct val="100000"/>
              </a:lnSpc>
              <a:spcBef>
                <a:spcPts val="0"/>
              </a:spcBef>
            </a:pPr>
            <a:endParaRPr lang="en-US" dirty="0">
              <a:solidFill>
                <a:schemeClr val="tx1"/>
              </a:solidFill>
            </a:endParaRPr>
          </a:p>
          <a:p>
            <a:pPr>
              <a:lnSpc>
                <a:spcPct val="100000"/>
              </a:lnSpc>
              <a:spcBef>
                <a:spcPts val="0"/>
              </a:spcBef>
            </a:pPr>
            <a:r>
              <a:rPr lang="en-US" sz="2800" b="1" dirty="0">
                <a:solidFill>
                  <a:schemeClr val="tx1"/>
                </a:solidFill>
              </a:rPr>
              <a:t>Career Advisor:  Janette Keen</a:t>
            </a:r>
          </a:p>
          <a:p>
            <a:pPr>
              <a:lnSpc>
                <a:spcPct val="100000"/>
              </a:lnSpc>
              <a:spcBef>
                <a:spcPts val="0"/>
              </a:spcBef>
            </a:pPr>
            <a:r>
              <a:rPr lang="en-US" sz="2800" b="1" dirty="0">
                <a:solidFill>
                  <a:schemeClr val="tx1"/>
                </a:solidFill>
              </a:rPr>
              <a:t>817-515-1484 | </a:t>
            </a:r>
            <a:r>
              <a:rPr lang="en-US" sz="2800" b="1" dirty="0">
                <a:solidFill>
                  <a:schemeClr val="tx1"/>
                </a:solidFill>
                <a:hlinkClick r:id="rId2"/>
              </a:rPr>
              <a:t>llanona.keen@tccd.edu</a:t>
            </a:r>
            <a:r>
              <a:rPr lang="en-US" sz="2800" b="1" dirty="0">
                <a:solidFill>
                  <a:schemeClr val="tx1"/>
                </a:solidFill>
              </a:rPr>
              <a:t> </a:t>
            </a:r>
          </a:p>
          <a:p>
            <a:pPr>
              <a:lnSpc>
                <a:spcPct val="100000"/>
              </a:lnSpc>
              <a:spcBef>
                <a:spcPts val="0"/>
              </a:spcBef>
            </a:pPr>
            <a:endParaRPr lang="en-US" dirty="0">
              <a:solidFill>
                <a:schemeClr val="tx1"/>
              </a:solidFill>
            </a:endParaRPr>
          </a:p>
          <a:p>
            <a:pPr>
              <a:lnSpc>
                <a:spcPct val="100000"/>
              </a:lnSpc>
              <a:spcBef>
                <a:spcPts val="0"/>
              </a:spcBef>
            </a:pPr>
            <a:r>
              <a:rPr lang="en-US" sz="2800" b="1" dirty="0">
                <a:solidFill>
                  <a:schemeClr val="tx1"/>
                </a:solidFill>
              </a:rPr>
              <a:t>Program Coordinator:  Marisa Galaviz</a:t>
            </a:r>
          </a:p>
          <a:p>
            <a:pPr>
              <a:lnSpc>
                <a:spcPct val="100000"/>
              </a:lnSpc>
              <a:spcBef>
                <a:spcPts val="0"/>
              </a:spcBef>
            </a:pPr>
            <a:r>
              <a:rPr lang="en-US" sz="2800" b="1" dirty="0">
                <a:solidFill>
                  <a:schemeClr val="tx1"/>
                </a:solidFill>
              </a:rPr>
              <a:t>817-515-2328 | </a:t>
            </a:r>
            <a:r>
              <a:rPr lang="en-US" sz="2800" b="1" dirty="0">
                <a:solidFill>
                  <a:schemeClr val="tx1"/>
                </a:solidFill>
                <a:hlinkClick r:id="rId3"/>
              </a:rPr>
              <a:t>marisa.galaviz@tccd.edu</a:t>
            </a:r>
            <a:r>
              <a:rPr lang="en-US" sz="2800" b="1" dirty="0">
                <a:solidFill>
                  <a:schemeClr val="tx1"/>
                </a:solidFill>
              </a:rPr>
              <a:t> </a:t>
            </a:r>
          </a:p>
          <a:p>
            <a:pPr>
              <a:lnSpc>
                <a:spcPct val="100000"/>
              </a:lnSpc>
              <a:spcBef>
                <a:spcPts val="0"/>
              </a:spcBef>
            </a:pPr>
            <a:endParaRPr lang="en-US" dirty="0">
              <a:solidFill>
                <a:schemeClr val="tx1"/>
              </a:solidFill>
            </a:endParaRPr>
          </a:p>
        </p:txBody>
      </p:sp>
      <p:sp>
        <p:nvSpPr>
          <p:cNvPr id="4" name="Slide Number Placeholder 3">
            <a:extLst>
              <a:ext uri="{FF2B5EF4-FFF2-40B4-BE49-F238E27FC236}">
                <a16:creationId xmlns:a16="http://schemas.microsoft.com/office/drawing/2014/main" id="{3BB912F5-1E16-8D49-E492-98B6855AAEEC}"/>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11</a:t>
            </a:fld>
            <a:endParaRPr lang="en-US" dirty="0"/>
          </a:p>
        </p:txBody>
      </p:sp>
    </p:spTree>
    <p:extLst>
      <p:ext uri="{BB962C8B-B14F-4D97-AF65-F5344CB8AC3E}">
        <p14:creationId xmlns:p14="http://schemas.microsoft.com/office/powerpoint/2010/main" val="3339722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E4013-D1C9-D8D8-A269-661B8AEF15B8}"/>
              </a:ext>
            </a:extLst>
          </p:cNvPr>
          <p:cNvSpPr>
            <a:spLocks noGrp="1"/>
          </p:cNvSpPr>
          <p:nvPr>
            <p:ph type="title"/>
          </p:nvPr>
        </p:nvSpPr>
        <p:spPr/>
        <p:txBody>
          <a:bodyPr/>
          <a:lstStyle/>
          <a:p>
            <a:r>
              <a:rPr lang="en-US" b="1" dirty="0"/>
              <a:t>PROGRAM OVERVIEW</a:t>
            </a:r>
          </a:p>
        </p:txBody>
      </p:sp>
      <p:sp>
        <p:nvSpPr>
          <p:cNvPr id="3" name="Content Placeholder 2">
            <a:extLst>
              <a:ext uri="{FF2B5EF4-FFF2-40B4-BE49-F238E27FC236}">
                <a16:creationId xmlns:a16="http://schemas.microsoft.com/office/drawing/2014/main" id="{0DE47B19-574A-AF12-3CED-56C2B0388958}"/>
              </a:ext>
            </a:extLst>
          </p:cNvPr>
          <p:cNvSpPr>
            <a:spLocks noGrp="1"/>
          </p:cNvSpPr>
          <p:nvPr>
            <p:ph idx="1"/>
          </p:nvPr>
        </p:nvSpPr>
        <p:spPr>
          <a:xfrm>
            <a:off x="838200" y="1397284"/>
            <a:ext cx="10515600" cy="5239822"/>
          </a:xfrm>
        </p:spPr>
        <p:txBody>
          <a:bodyPr>
            <a:normAutofit fontScale="77500" lnSpcReduction="20000"/>
          </a:bodyPr>
          <a:lstStyle/>
          <a:p>
            <a:pPr marL="0" indent="0">
              <a:lnSpc>
                <a:spcPct val="110000"/>
              </a:lnSpc>
              <a:spcBef>
                <a:spcPts val="0"/>
              </a:spcBef>
              <a:buNone/>
            </a:pPr>
            <a:r>
              <a:rPr lang="en-US" sz="2300" dirty="0"/>
              <a:t>Due to growing healthcare needs, there is an increased demand for skilled pharmacy technicians.  The Texas Workforce Commission (TWC) predicts that employment opportunities for pharmacy technicians in Texas will increase by 21% from 2022 to 2032. The average wage for a medical coder in Texas is $21.12 per hour / $43,920 annually.</a:t>
            </a:r>
          </a:p>
          <a:p>
            <a:pPr marL="0" indent="0">
              <a:lnSpc>
                <a:spcPct val="110000"/>
              </a:lnSpc>
              <a:spcBef>
                <a:spcPts val="0"/>
              </a:spcBef>
              <a:buNone/>
            </a:pPr>
            <a:endParaRPr lang="en-US" sz="1800" dirty="0"/>
          </a:p>
          <a:p>
            <a:pPr marL="0" indent="0">
              <a:lnSpc>
                <a:spcPct val="110000"/>
              </a:lnSpc>
              <a:spcBef>
                <a:spcPts val="0"/>
              </a:spcBef>
              <a:buNone/>
            </a:pPr>
            <a:r>
              <a:rPr lang="en-US" sz="2300" dirty="0"/>
              <a:t>Tarrant County College’s (TCC) Pharmacy Technician program prepares students with the essentials skills and knowledge to work as a pharmacy technician in a variety of healthcare settings. This program is credentialed by the </a:t>
            </a:r>
            <a:r>
              <a:rPr lang="en-US" sz="2300" dirty="0">
                <a:hlinkClick r:id="rId3"/>
              </a:rPr>
              <a:t>Pharmacy Technician Certification Board (PTCB)</a:t>
            </a:r>
            <a:r>
              <a:rPr lang="en-US" sz="2300" dirty="0"/>
              <a:t>. Additionally, it is designated as an Occupational Skills Award (OSA), preparing students for gainful employment, and enhancing their marketability to prospective employers. </a:t>
            </a:r>
          </a:p>
          <a:p>
            <a:pPr marL="0" indent="0">
              <a:lnSpc>
                <a:spcPct val="110000"/>
              </a:lnSpc>
              <a:spcBef>
                <a:spcPts val="0"/>
              </a:spcBef>
              <a:buNone/>
            </a:pPr>
            <a:endParaRPr lang="en-US" sz="1800" dirty="0"/>
          </a:p>
          <a:p>
            <a:pPr marL="0" indent="0">
              <a:lnSpc>
                <a:spcPct val="110000"/>
              </a:lnSpc>
              <a:spcBef>
                <a:spcPts val="0"/>
              </a:spcBef>
              <a:buNone/>
            </a:pPr>
            <a:r>
              <a:rPr lang="en-US" sz="2300" dirty="0"/>
              <a:t>Upon program completion, students will receive a TCC program certificate and will test for a national certification exam. Students will select one of the following exams , both nationally recognized:  Certified Pharmacy Technician (CPhT) offered by </a:t>
            </a:r>
            <a:r>
              <a:rPr lang="en-US" sz="2300" dirty="0">
                <a:hlinkClick r:id="rId3"/>
              </a:rPr>
              <a:t>Pharmacy Technician Certification Board (PTCB) </a:t>
            </a:r>
            <a:r>
              <a:rPr lang="en-US" sz="2300" dirty="0"/>
              <a:t>or Exam for Certification of Pharmacy Technicians (ExCPT) offered by the </a:t>
            </a:r>
            <a:r>
              <a:rPr lang="en-US" sz="2300" dirty="0">
                <a:hlinkClick r:id="rId4"/>
              </a:rPr>
              <a:t>National Healthcare Association (NHA)</a:t>
            </a:r>
            <a:r>
              <a:rPr lang="en-US" sz="2300" dirty="0"/>
              <a:t>.</a:t>
            </a:r>
          </a:p>
          <a:p>
            <a:pPr marL="0" indent="0">
              <a:lnSpc>
                <a:spcPct val="110000"/>
              </a:lnSpc>
              <a:spcBef>
                <a:spcPts val="0"/>
              </a:spcBef>
              <a:buNone/>
            </a:pPr>
            <a:endParaRPr lang="en-US" sz="1800" dirty="0"/>
          </a:p>
          <a:p>
            <a:pPr marL="0" indent="0">
              <a:lnSpc>
                <a:spcPct val="110000"/>
              </a:lnSpc>
              <a:spcBef>
                <a:spcPts val="0"/>
              </a:spcBef>
              <a:buNone/>
            </a:pPr>
            <a:r>
              <a:rPr lang="en-US" sz="2300" b="1" dirty="0"/>
              <a:t>LICENSING NOTICE:  TEXAS HOUSE BILL 1508</a:t>
            </a:r>
          </a:p>
          <a:p>
            <a:pPr marL="0" indent="0">
              <a:lnSpc>
                <a:spcPct val="110000"/>
              </a:lnSpc>
              <a:spcBef>
                <a:spcPts val="0"/>
              </a:spcBef>
              <a:buNone/>
            </a:pPr>
            <a:r>
              <a:rPr lang="en-US" sz="2300" dirty="0"/>
              <a:t>This program prepares students for an occupational license. However, students may not be eligible for licensing if they have a prior criminal history. See </a:t>
            </a:r>
            <a:r>
              <a:rPr lang="en-US" sz="2300" dirty="0">
                <a:hlinkClick r:id="rId5"/>
              </a:rPr>
              <a:t>Texas House Bill 1508 Licensing Requirements </a:t>
            </a:r>
            <a:r>
              <a:rPr lang="en-US" sz="2300" dirty="0"/>
              <a:t>for more details.</a:t>
            </a:r>
          </a:p>
          <a:p>
            <a:pPr marL="0" indent="0">
              <a:spcBef>
                <a:spcPts val="0"/>
              </a:spcBef>
              <a:buNone/>
            </a:pPr>
            <a:endParaRPr lang="en-US" sz="1800" dirty="0"/>
          </a:p>
        </p:txBody>
      </p:sp>
      <p:sp>
        <p:nvSpPr>
          <p:cNvPr id="4" name="Slide Number Placeholder 3">
            <a:extLst>
              <a:ext uri="{FF2B5EF4-FFF2-40B4-BE49-F238E27FC236}">
                <a16:creationId xmlns:a16="http://schemas.microsoft.com/office/drawing/2014/main" id="{CCF41BE9-43F5-C865-56D3-0DBC6FF8E1AF}"/>
              </a:ext>
              <a:ext uri="{C183D7F6-B498-43B3-948B-1728B52AA6E4}">
                <adec:decorative xmlns:adec="http://schemas.microsoft.com/office/drawing/2017/decorative" val="1"/>
              </a:ext>
            </a:extLst>
          </p:cNvPr>
          <p:cNvSpPr>
            <a:spLocks noGrp="1"/>
          </p:cNvSpPr>
          <p:nvPr>
            <p:ph type="sldNum" sz="quarter" idx="12"/>
          </p:nvPr>
        </p:nvSpPr>
        <p:spPr>
          <a:xfrm>
            <a:off x="9185953" y="6366624"/>
            <a:ext cx="2743200" cy="365125"/>
          </a:xfrm>
        </p:spPr>
        <p:txBody>
          <a:bodyPr/>
          <a:lstStyle/>
          <a:p>
            <a:fld id="{E6B086FB-359F-A544-8782-D4914322AB3E}" type="slidenum">
              <a:rPr lang="en-US" smtClean="0"/>
              <a:t>2</a:t>
            </a:fld>
            <a:endParaRPr lang="en-US" dirty="0"/>
          </a:p>
        </p:txBody>
      </p:sp>
    </p:spTree>
    <p:extLst>
      <p:ext uri="{BB962C8B-B14F-4D97-AF65-F5344CB8AC3E}">
        <p14:creationId xmlns:p14="http://schemas.microsoft.com/office/powerpoint/2010/main" val="841470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FDD7D-C97A-22B5-E1A5-B716763FAA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AAD08-CF5D-A4E6-BE0E-E897DB155A36}"/>
              </a:ext>
            </a:extLst>
          </p:cNvPr>
          <p:cNvSpPr>
            <a:spLocks noGrp="1"/>
          </p:cNvSpPr>
          <p:nvPr>
            <p:ph type="title"/>
          </p:nvPr>
        </p:nvSpPr>
        <p:spPr/>
        <p:txBody>
          <a:bodyPr/>
          <a:lstStyle/>
          <a:p>
            <a:r>
              <a:rPr lang="en-US" b="1" dirty="0"/>
              <a:t>PROGRAM OVERVIEW, </a:t>
            </a:r>
            <a:r>
              <a:rPr lang="en-US" sz="2400" b="1" dirty="0"/>
              <a:t>cont.</a:t>
            </a:r>
          </a:p>
        </p:txBody>
      </p:sp>
      <p:sp>
        <p:nvSpPr>
          <p:cNvPr id="3" name="Content Placeholder 2">
            <a:extLst>
              <a:ext uri="{FF2B5EF4-FFF2-40B4-BE49-F238E27FC236}">
                <a16:creationId xmlns:a16="http://schemas.microsoft.com/office/drawing/2014/main" id="{5E2B5323-50C8-7C2F-53D0-C6136A137B94}"/>
              </a:ext>
            </a:extLst>
          </p:cNvPr>
          <p:cNvSpPr>
            <a:spLocks noGrp="1"/>
          </p:cNvSpPr>
          <p:nvPr>
            <p:ph idx="1"/>
          </p:nvPr>
        </p:nvSpPr>
        <p:spPr>
          <a:xfrm>
            <a:off x="838200" y="1397285"/>
            <a:ext cx="9990762" cy="4808306"/>
          </a:xfrm>
        </p:spPr>
        <p:txBody>
          <a:bodyPr>
            <a:normAutofit/>
          </a:bodyPr>
          <a:lstStyle/>
          <a:p>
            <a:pPr marL="0" indent="0">
              <a:spcBef>
                <a:spcPts val="0"/>
              </a:spcBef>
              <a:buNone/>
            </a:pPr>
            <a:r>
              <a:rPr lang="en-US" sz="1800" b="1" dirty="0"/>
              <a:t>ELIGIBILITY REQUIREMENTS</a:t>
            </a:r>
          </a:p>
          <a:p>
            <a:pPr marL="0" indent="0">
              <a:spcBef>
                <a:spcPts val="0"/>
              </a:spcBef>
              <a:buNone/>
            </a:pPr>
            <a:endParaRPr lang="en-US" sz="600" dirty="0"/>
          </a:p>
          <a:p>
            <a:pPr marL="461963" indent="-236538">
              <a:spcBef>
                <a:spcPts val="0"/>
              </a:spcBef>
            </a:pPr>
            <a:r>
              <a:rPr lang="en-US" sz="1800" dirty="0"/>
              <a:t>Minimum 18 years of age</a:t>
            </a:r>
          </a:p>
          <a:p>
            <a:pPr marL="339725" indent="0">
              <a:spcBef>
                <a:spcPts val="0"/>
              </a:spcBef>
              <a:buNone/>
            </a:pPr>
            <a:endParaRPr lang="en-US" sz="1000" dirty="0"/>
          </a:p>
          <a:p>
            <a:pPr marL="339725" indent="0">
              <a:spcBef>
                <a:spcPts val="0"/>
              </a:spcBef>
              <a:buNone/>
            </a:pPr>
            <a:endParaRPr lang="en-US" sz="200" dirty="0"/>
          </a:p>
          <a:p>
            <a:pPr marL="461963" indent="-236538">
              <a:spcBef>
                <a:spcPts val="0"/>
              </a:spcBef>
            </a:pPr>
            <a:r>
              <a:rPr lang="en-US" sz="1800" dirty="0"/>
              <a:t>High school graduate or GED</a:t>
            </a:r>
          </a:p>
          <a:p>
            <a:pPr marL="339725" indent="0">
              <a:spcBef>
                <a:spcPts val="0"/>
              </a:spcBef>
              <a:buNone/>
            </a:pPr>
            <a:endParaRPr lang="en-US" sz="1000" dirty="0"/>
          </a:p>
          <a:p>
            <a:pPr marL="461963" indent="-236538">
              <a:spcBef>
                <a:spcPts val="0"/>
              </a:spcBef>
            </a:pPr>
            <a:r>
              <a:rPr lang="en-US" sz="1800" dirty="0"/>
              <a:t>Passing score on The Adult Basic Education (TABE) test or Texas Success Initiative (TSI) test completion, if applicable</a:t>
            </a:r>
            <a:endParaRPr lang="en-US" sz="1800" b="1" dirty="0"/>
          </a:p>
        </p:txBody>
      </p:sp>
      <p:sp>
        <p:nvSpPr>
          <p:cNvPr id="4" name="Slide Number Placeholder 3">
            <a:extLst>
              <a:ext uri="{FF2B5EF4-FFF2-40B4-BE49-F238E27FC236}">
                <a16:creationId xmlns:a16="http://schemas.microsoft.com/office/drawing/2014/main" id="{C627E382-EC77-1A80-9934-FCEEB9047AD5}"/>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3</a:t>
            </a:fld>
            <a:endParaRPr lang="en-US" dirty="0"/>
          </a:p>
        </p:txBody>
      </p:sp>
    </p:spTree>
    <p:extLst>
      <p:ext uri="{BB962C8B-B14F-4D97-AF65-F5344CB8AC3E}">
        <p14:creationId xmlns:p14="http://schemas.microsoft.com/office/powerpoint/2010/main" val="299974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54A70-0B12-AFBE-18CA-7BDCC23656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CF0059-545C-7F45-08F8-4E2ED142A46D}"/>
              </a:ext>
            </a:extLst>
          </p:cNvPr>
          <p:cNvSpPr>
            <a:spLocks noGrp="1"/>
          </p:cNvSpPr>
          <p:nvPr>
            <p:ph type="title"/>
          </p:nvPr>
        </p:nvSpPr>
        <p:spPr/>
        <p:txBody>
          <a:bodyPr/>
          <a:lstStyle/>
          <a:p>
            <a:r>
              <a:rPr lang="en-US" b="1" dirty="0"/>
              <a:t>THE PHARMACY TECHNICIAN</a:t>
            </a:r>
          </a:p>
        </p:txBody>
      </p:sp>
      <p:sp>
        <p:nvSpPr>
          <p:cNvPr id="3" name="Content Placeholder 2">
            <a:extLst>
              <a:ext uri="{FF2B5EF4-FFF2-40B4-BE49-F238E27FC236}">
                <a16:creationId xmlns:a16="http://schemas.microsoft.com/office/drawing/2014/main" id="{AD82EF90-18BC-4A87-226E-B52416B82521}"/>
              </a:ext>
            </a:extLst>
          </p:cNvPr>
          <p:cNvSpPr>
            <a:spLocks noGrp="1"/>
          </p:cNvSpPr>
          <p:nvPr>
            <p:ph idx="1"/>
          </p:nvPr>
        </p:nvSpPr>
        <p:spPr>
          <a:xfrm>
            <a:off x="838200" y="1397285"/>
            <a:ext cx="10515600" cy="4756935"/>
          </a:xfrm>
        </p:spPr>
        <p:txBody>
          <a:bodyPr>
            <a:normAutofit/>
          </a:bodyPr>
          <a:lstStyle/>
          <a:p>
            <a:pPr marL="0" indent="0">
              <a:spcBef>
                <a:spcPts val="0"/>
              </a:spcBef>
              <a:buNone/>
            </a:pPr>
            <a:r>
              <a:rPr lang="en-US" sz="1800" dirty="0"/>
              <a:t>Pharmacy Technicians (PT) work in a variety of pharmacy environments including</a:t>
            </a:r>
          </a:p>
          <a:p>
            <a:pPr marL="0" indent="0">
              <a:lnSpc>
                <a:spcPct val="100000"/>
              </a:lnSpc>
              <a:spcBef>
                <a:spcPts val="0"/>
              </a:spcBef>
              <a:buNone/>
            </a:pPr>
            <a:endParaRPr lang="en-US" sz="600" dirty="0"/>
          </a:p>
          <a:p>
            <a:pPr marL="574675" lvl="1" indent="-234950"/>
            <a:r>
              <a:rPr lang="en-US" sz="1800" dirty="0"/>
              <a:t>retail pharmacies		</a:t>
            </a:r>
          </a:p>
          <a:p>
            <a:pPr marL="574675" lvl="1" indent="-234950"/>
            <a:r>
              <a:rPr lang="en-US" sz="1800" dirty="0"/>
              <a:t>hospitals</a:t>
            </a:r>
          </a:p>
          <a:p>
            <a:pPr marL="574675" lvl="1" indent="-234950"/>
            <a:r>
              <a:rPr lang="en-US" sz="1800" dirty="0"/>
              <a:t>government agencies</a:t>
            </a:r>
          </a:p>
          <a:p>
            <a:pPr marL="574675" lvl="1" indent="-234950"/>
            <a:r>
              <a:rPr lang="en-US" sz="1800" dirty="0"/>
              <a:t>mail-order companies</a:t>
            </a:r>
          </a:p>
          <a:p>
            <a:pPr marL="457200" lvl="1" indent="0">
              <a:buNone/>
            </a:pPr>
            <a:endParaRPr lang="en-US" sz="1000" dirty="0"/>
          </a:p>
          <a:p>
            <a:pPr marL="0" lvl="1" indent="0">
              <a:spcBef>
                <a:spcPts val="0"/>
              </a:spcBef>
              <a:buNone/>
            </a:pPr>
            <a:r>
              <a:rPr lang="en-US" sz="1800" b="1" dirty="0"/>
              <a:t>DAILY ACTIVITIES</a:t>
            </a:r>
          </a:p>
          <a:p>
            <a:pPr marL="0" lvl="1" indent="0">
              <a:spcBef>
                <a:spcPts val="0"/>
              </a:spcBef>
              <a:buNone/>
            </a:pPr>
            <a:endParaRPr lang="en-US" sz="200" dirty="0"/>
          </a:p>
          <a:p>
            <a:pPr marL="0" lvl="1" indent="0">
              <a:spcBef>
                <a:spcPts val="0"/>
              </a:spcBef>
              <a:buNone/>
            </a:pPr>
            <a:endParaRPr lang="en-US" sz="200" dirty="0"/>
          </a:p>
          <a:p>
            <a:pPr marL="0" lvl="1" indent="0">
              <a:spcBef>
                <a:spcPts val="0"/>
              </a:spcBef>
              <a:buNone/>
            </a:pPr>
            <a:r>
              <a:rPr lang="en-US" sz="1800" dirty="0"/>
              <a:t>A PT must be able to perform standard functional/physical activities while working on the job:</a:t>
            </a:r>
          </a:p>
          <a:p>
            <a:pPr marL="0" lvl="1" indent="0">
              <a:buNone/>
            </a:pPr>
            <a:endParaRPr lang="en-US" sz="200" dirty="0"/>
          </a:p>
          <a:p>
            <a:pPr marL="627063" lvl="2" indent="-287338">
              <a:buFont typeface="Wingdings" panose="05000000000000000000" pitchFamily="2" charset="2"/>
              <a:buChar char="ü"/>
            </a:pPr>
            <a:r>
              <a:rPr lang="en-US" sz="1800" dirty="0"/>
              <a:t>Use of upper/lower body movements</a:t>
            </a:r>
          </a:p>
          <a:p>
            <a:pPr marL="627063" lvl="2" indent="-287338">
              <a:buFont typeface="Wingdings" panose="05000000000000000000" pitchFamily="2" charset="2"/>
              <a:buChar char="ü"/>
            </a:pPr>
            <a:r>
              <a:rPr lang="en-US" sz="1800" dirty="0"/>
              <a:t>Ability to bend and scoop</a:t>
            </a:r>
          </a:p>
          <a:p>
            <a:pPr marL="627063" lvl="2" indent="-287338">
              <a:buFont typeface="Wingdings" panose="05000000000000000000" pitchFamily="2" charset="2"/>
              <a:buChar char="ü"/>
            </a:pPr>
            <a:r>
              <a:rPr lang="en-US" sz="1800" dirty="0"/>
              <a:t>Reach, carry and/or lift</a:t>
            </a:r>
          </a:p>
          <a:p>
            <a:pPr marL="627063" lvl="2" indent="-287338">
              <a:buFont typeface="Wingdings" panose="05000000000000000000" pitchFamily="2" charset="2"/>
              <a:buChar char="ü"/>
            </a:pPr>
            <a:r>
              <a:rPr lang="en-US" sz="1800" dirty="0"/>
              <a:t>Ability to grasp. Push, and/or pull</a:t>
            </a:r>
          </a:p>
          <a:p>
            <a:pPr marL="627063" lvl="2" indent="-287338">
              <a:buFont typeface="Wingdings" panose="05000000000000000000" pitchFamily="2" charset="2"/>
              <a:buChar char="ü"/>
            </a:pPr>
            <a:r>
              <a:rPr lang="en-US" sz="1800" dirty="0"/>
              <a:t>Extended walking and standing daily</a:t>
            </a:r>
          </a:p>
          <a:p>
            <a:pPr marL="627063" lvl="2" indent="-287338">
              <a:buFont typeface="Wingdings" panose="05000000000000000000" pitchFamily="2" charset="2"/>
              <a:buChar char="ü"/>
            </a:pPr>
            <a:r>
              <a:rPr lang="en-US" sz="1800" dirty="0"/>
              <a:t>Move quickly in response to serving customers</a:t>
            </a:r>
          </a:p>
        </p:txBody>
      </p:sp>
      <p:sp>
        <p:nvSpPr>
          <p:cNvPr id="4" name="TextBox 3">
            <a:extLst>
              <a:ext uri="{FF2B5EF4-FFF2-40B4-BE49-F238E27FC236}">
                <a16:creationId xmlns:a16="http://schemas.microsoft.com/office/drawing/2014/main" id="{E3C6342B-6DCF-EB78-D924-DAF3CC9A9C04}"/>
              </a:ext>
            </a:extLst>
          </p:cNvPr>
          <p:cNvSpPr txBox="1"/>
          <p:nvPr/>
        </p:nvSpPr>
        <p:spPr>
          <a:xfrm>
            <a:off x="4544603" y="1799518"/>
            <a:ext cx="3102794" cy="923330"/>
          </a:xfrm>
          <a:prstGeom prst="rect">
            <a:avLst/>
          </a:prstGeom>
          <a:noFill/>
        </p:spPr>
        <p:txBody>
          <a:bodyPr wrap="square" rtlCol="0">
            <a:spAutoFit/>
          </a:bodyPr>
          <a:lstStyle/>
          <a:p>
            <a:pPr marL="225425" indent="-225425">
              <a:buFont typeface="Arial" panose="020B0604020202020204" pitchFamily="34" charset="0"/>
              <a:buChar char="•"/>
            </a:pPr>
            <a:r>
              <a:rPr lang="en-US" dirty="0"/>
              <a:t>long-term facilities</a:t>
            </a:r>
          </a:p>
          <a:p>
            <a:pPr marL="225425" indent="-225425">
              <a:buFont typeface="Arial" panose="020B0604020202020204" pitchFamily="34" charset="0"/>
              <a:buChar char="•"/>
            </a:pPr>
            <a:r>
              <a:rPr lang="en-US" dirty="0"/>
              <a:t>Insurance companies</a:t>
            </a:r>
          </a:p>
          <a:p>
            <a:pPr marL="225425" indent="-225425">
              <a:buFont typeface="Arial" panose="020B0604020202020204" pitchFamily="34" charset="0"/>
              <a:buChar char="•"/>
            </a:pPr>
            <a:r>
              <a:rPr lang="en-US" dirty="0"/>
              <a:t>compound pharmacies</a:t>
            </a:r>
          </a:p>
        </p:txBody>
      </p:sp>
      <p:sp>
        <p:nvSpPr>
          <p:cNvPr id="5" name="Slide Number Placeholder 4">
            <a:extLst>
              <a:ext uri="{FF2B5EF4-FFF2-40B4-BE49-F238E27FC236}">
                <a16:creationId xmlns:a16="http://schemas.microsoft.com/office/drawing/2014/main" id="{46FA5387-61A8-46A0-D15B-E58FB4B25F51}"/>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4</a:t>
            </a:fld>
            <a:endParaRPr lang="en-US" dirty="0"/>
          </a:p>
        </p:txBody>
      </p:sp>
    </p:spTree>
    <p:extLst>
      <p:ext uri="{BB962C8B-B14F-4D97-AF65-F5344CB8AC3E}">
        <p14:creationId xmlns:p14="http://schemas.microsoft.com/office/powerpoint/2010/main" val="1575027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C501D-CE67-A9F9-731D-286892E5D1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DFF231-1A8C-85AD-1CAD-350F1ADE44C7}"/>
              </a:ext>
            </a:extLst>
          </p:cNvPr>
          <p:cNvSpPr>
            <a:spLocks noGrp="1"/>
          </p:cNvSpPr>
          <p:nvPr>
            <p:ph type="title"/>
          </p:nvPr>
        </p:nvSpPr>
        <p:spPr/>
        <p:txBody>
          <a:bodyPr/>
          <a:lstStyle/>
          <a:p>
            <a:r>
              <a:rPr lang="en-US" b="1" dirty="0"/>
              <a:t>THE PHARMACY TECHNICIAN, </a:t>
            </a:r>
            <a:r>
              <a:rPr lang="en-US" sz="2400" b="1" dirty="0"/>
              <a:t>cont. 1</a:t>
            </a:r>
          </a:p>
        </p:txBody>
      </p:sp>
      <p:sp>
        <p:nvSpPr>
          <p:cNvPr id="3" name="Content Placeholder 2">
            <a:extLst>
              <a:ext uri="{FF2B5EF4-FFF2-40B4-BE49-F238E27FC236}">
                <a16:creationId xmlns:a16="http://schemas.microsoft.com/office/drawing/2014/main" id="{2A559AEF-8DE3-BFC8-5778-11BDB0B2AAF2}"/>
              </a:ext>
            </a:extLst>
          </p:cNvPr>
          <p:cNvSpPr>
            <a:spLocks noGrp="1"/>
          </p:cNvSpPr>
          <p:nvPr>
            <p:ph idx="1"/>
          </p:nvPr>
        </p:nvSpPr>
        <p:spPr>
          <a:xfrm>
            <a:off x="838200" y="1397285"/>
            <a:ext cx="10515600" cy="4756935"/>
          </a:xfrm>
        </p:spPr>
        <p:txBody>
          <a:bodyPr>
            <a:normAutofit/>
          </a:bodyPr>
          <a:lstStyle/>
          <a:p>
            <a:pPr marL="0" indent="0">
              <a:spcBef>
                <a:spcPts val="0"/>
              </a:spcBef>
              <a:buNone/>
            </a:pPr>
            <a:r>
              <a:rPr lang="en-US" sz="1800" b="1" dirty="0"/>
              <a:t>ROLES AND RESPONSIBILITIES</a:t>
            </a:r>
          </a:p>
          <a:p>
            <a:pPr marL="0" indent="0">
              <a:spcBef>
                <a:spcPts val="0"/>
              </a:spcBef>
              <a:buNone/>
            </a:pPr>
            <a:endParaRPr lang="en-US" sz="200" dirty="0"/>
          </a:p>
          <a:p>
            <a:pPr marL="0" indent="0">
              <a:spcBef>
                <a:spcPts val="0"/>
              </a:spcBef>
              <a:buNone/>
            </a:pPr>
            <a:endParaRPr lang="en-US" sz="200" dirty="0"/>
          </a:p>
          <a:p>
            <a:pPr marL="0" indent="0">
              <a:spcBef>
                <a:spcPts val="0"/>
              </a:spcBef>
              <a:buNone/>
            </a:pPr>
            <a:r>
              <a:rPr lang="en-US" sz="1800" dirty="0"/>
              <a:t>A Pharmacy Technician (PT) works primarily under a licensed pharmacist. They will greet patients, process prescriptions, manage inventory, and process insurance claims.</a:t>
            </a:r>
          </a:p>
          <a:p>
            <a:pPr marL="0" indent="0">
              <a:spcBef>
                <a:spcPts val="0"/>
              </a:spcBef>
              <a:buNone/>
            </a:pPr>
            <a:endParaRPr lang="en-US" sz="1800" dirty="0"/>
          </a:p>
          <a:p>
            <a:pPr marL="0" indent="0">
              <a:spcBef>
                <a:spcPts val="0"/>
              </a:spcBef>
              <a:buNone/>
            </a:pPr>
            <a:r>
              <a:rPr lang="en-US" sz="1800" b="1" dirty="0"/>
              <a:t>A Pharmacy Technician (PT) will:</a:t>
            </a:r>
          </a:p>
          <a:p>
            <a:pPr marL="0" indent="0">
              <a:spcBef>
                <a:spcPts val="0"/>
              </a:spcBef>
              <a:buNone/>
            </a:pPr>
            <a:endParaRPr lang="en-US" sz="200" dirty="0"/>
          </a:p>
          <a:p>
            <a:pPr marL="0" indent="0">
              <a:spcBef>
                <a:spcPts val="0"/>
              </a:spcBef>
              <a:buNone/>
            </a:pPr>
            <a:endParaRPr lang="en-US" sz="200" dirty="0"/>
          </a:p>
          <a:p>
            <a:pPr marL="461963" lvl="1" indent="-236538">
              <a:spcBef>
                <a:spcPts val="0"/>
              </a:spcBef>
            </a:pPr>
            <a:r>
              <a:rPr lang="en-US" sz="1800" b="1" dirty="0"/>
              <a:t>Effectively Communicate with Patients </a:t>
            </a:r>
            <a:r>
              <a:rPr lang="en-US" sz="1800" dirty="0"/>
              <a:t>– A PT is typically on the frontline to greet patients and receive information to locate prescription(s). Often, a PT answers patient’s questions when a pharmacist consult is not necessary or requested at the time of drop off and pick up. A PT must practice patience and deliver clear and concise information to all patients.</a:t>
            </a:r>
          </a:p>
          <a:p>
            <a:pPr marL="339725" lvl="1" indent="0">
              <a:spcBef>
                <a:spcPts val="0"/>
              </a:spcBef>
              <a:buNone/>
            </a:pPr>
            <a:endParaRPr lang="en-US" sz="1000" dirty="0"/>
          </a:p>
          <a:p>
            <a:pPr marL="461963" lvl="1" indent="-236538">
              <a:spcBef>
                <a:spcPts val="0"/>
              </a:spcBef>
            </a:pPr>
            <a:r>
              <a:rPr lang="en-US" sz="1800" b="1" dirty="0"/>
              <a:t>Manage Accounts </a:t>
            </a:r>
            <a:r>
              <a:rPr lang="en-US" sz="1800" dirty="0"/>
              <a:t>– A PT will manage pharmacy accounts, update insurance information, receive payments from patients, and tally payments and receipts each day.</a:t>
            </a:r>
          </a:p>
          <a:p>
            <a:pPr marL="457200" lvl="1" indent="0">
              <a:spcBef>
                <a:spcPts val="0"/>
              </a:spcBef>
              <a:buNone/>
            </a:pPr>
            <a:endParaRPr lang="en-US" sz="1000" dirty="0"/>
          </a:p>
          <a:p>
            <a:pPr marL="461963" lvl="1" indent="-236538">
              <a:spcBef>
                <a:spcPts val="0"/>
              </a:spcBef>
            </a:pPr>
            <a:r>
              <a:rPr lang="en-US" sz="1800" b="1" dirty="0"/>
              <a:t>Enter Patient Data </a:t>
            </a:r>
            <a:r>
              <a:rPr lang="en-US" sz="1800" dirty="0"/>
              <a:t>– A PT will use a pharmacy software program to electronically create a patient profile. Patient’s information may include contact information, prescription details, insurance claims, and any drug interactions and/or allergies. </a:t>
            </a:r>
          </a:p>
          <a:p>
            <a:pPr marL="339725" lvl="1" indent="0">
              <a:spcBef>
                <a:spcPts val="0"/>
              </a:spcBef>
              <a:buNone/>
            </a:pPr>
            <a:endParaRPr lang="en-US" sz="1000" dirty="0"/>
          </a:p>
          <a:p>
            <a:pPr marL="461963" lvl="1" indent="-236538">
              <a:spcBef>
                <a:spcPts val="0"/>
              </a:spcBef>
            </a:pPr>
            <a:r>
              <a:rPr lang="en-US" sz="1800" b="1" dirty="0"/>
              <a:t>Process Insurance Claims </a:t>
            </a:r>
            <a:r>
              <a:rPr lang="en-US" sz="1800" dirty="0"/>
              <a:t>– A PT will electronically process insurance claims. If there is an error or discrepancy with the patient’s insurance company, the PT will contact the patient.</a:t>
            </a:r>
          </a:p>
          <a:p>
            <a:pPr marL="0" indent="0">
              <a:lnSpc>
                <a:spcPct val="100000"/>
              </a:lnSpc>
              <a:spcBef>
                <a:spcPts val="0"/>
              </a:spcBef>
              <a:buNone/>
            </a:pPr>
            <a:endParaRPr lang="en-US" sz="200" dirty="0"/>
          </a:p>
        </p:txBody>
      </p:sp>
      <p:sp>
        <p:nvSpPr>
          <p:cNvPr id="5" name="Slide Number Placeholder 4">
            <a:extLst>
              <a:ext uri="{FF2B5EF4-FFF2-40B4-BE49-F238E27FC236}">
                <a16:creationId xmlns:a16="http://schemas.microsoft.com/office/drawing/2014/main" id="{CAB41A10-A0A2-63DA-0B05-70EAC82B2879}"/>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5</a:t>
            </a:fld>
            <a:endParaRPr lang="en-US" dirty="0"/>
          </a:p>
        </p:txBody>
      </p:sp>
    </p:spTree>
    <p:extLst>
      <p:ext uri="{BB962C8B-B14F-4D97-AF65-F5344CB8AC3E}">
        <p14:creationId xmlns:p14="http://schemas.microsoft.com/office/powerpoint/2010/main" val="2783226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F49FE-821D-C5D6-E79D-8D4F223B44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8A46A3-856C-1E7B-760F-A25E8FBC4D9C}"/>
              </a:ext>
            </a:extLst>
          </p:cNvPr>
          <p:cNvSpPr>
            <a:spLocks noGrp="1"/>
          </p:cNvSpPr>
          <p:nvPr>
            <p:ph type="title"/>
          </p:nvPr>
        </p:nvSpPr>
        <p:spPr/>
        <p:txBody>
          <a:bodyPr/>
          <a:lstStyle/>
          <a:p>
            <a:r>
              <a:rPr lang="en-US" b="1" dirty="0"/>
              <a:t>THE PHARMACY TECHNICIAN, </a:t>
            </a:r>
            <a:r>
              <a:rPr lang="en-US" sz="2400" b="1" dirty="0"/>
              <a:t>cont. 2</a:t>
            </a:r>
          </a:p>
        </p:txBody>
      </p:sp>
      <p:sp>
        <p:nvSpPr>
          <p:cNvPr id="3" name="Content Placeholder 2">
            <a:extLst>
              <a:ext uri="{FF2B5EF4-FFF2-40B4-BE49-F238E27FC236}">
                <a16:creationId xmlns:a16="http://schemas.microsoft.com/office/drawing/2014/main" id="{1842842B-84F3-89A8-FF76-71F1B21BD46C}"/>
              </a:ext>
            </a:extLst>
          </p:cNvPr>
          <p:cNvSpPr>
            <a:spLocks noGrp="1"/>
          </p:cNvSpPr>
          <p:nvPr>
            <p:ph idx="1"/>
          </p:nvPr>
        </p:nvSpPr>
        <p:spPr>
          <a:xfrm>
            <a:off x="838200" y="1397285"/>
            <a:ext cx="10515600" cy="4756935"/>
          </a:xfrm>
        </p:spPr>
        <p:txBody>
          <a:bodyPr>
            <a:normAutofit/>
          </a:bodyPr>
          <a:lstStyle/>
          <a:p>
            <a:pPr marL="461963" indent="-236538">
              <a:spcBef>
                <a:spcPts val="0"/>
              </a:spcBef>
            </a:pPr>
            <a:r>
              <a:rPr lang="en-US" sz="1800" b="1" dirty="0"/>
              <a:t>Process Prescription and Print Labels </a:t>
            </a:r>
            <a:r>
              <a:rPr lang="en-US" sz="1800" dirty="0"/>
              <a:t>– A PT will verify prescriptions to ensure all necessary information such as dosage, patient’s details (name, address, phone number), and physician’s information (name, business address), is accurately printed on the label as mandated by law.</a:t>
            </a:r>
          </a:p>
          <a:p>
            <a:pPr marL="339725" indent="0">
              <a:spcBef>
                <a:spcPts val="0"/>
              </a:spcBef>
              <a:buNone/>
            </a:pPr>
            <a:endParaRPr lang="en-US" sz="1000" dirty="0"/>
          </a:p>
          <a:p>
            <a:pPr marL="0" indent="0">
              <a:spcBef>
                <a:spcPts val="0"/>
              </a:spcBef>
              <a:buNone/>
            </a:pPr>
            <a:endParaRPr lang="en-US" sz="200" dirty="0"/>
          </a:p>
          <a:p>
            <a:pPr marL="0" indent="0">
              <a:spcBef>
                <a:spcPts val="0"/>
              </a:spcBef>
              <a:buNone/>
            </a:pPr>
            <a:endParaRPr lang="en-US" sz="200" dirty="0"/>
          </a:p>
          <a:p>
            <a:pPr marL="461963" lvl="1" indent="-236538">
              <a:spcBef>
                <a:spcPts val="0"/>
              </a:spcBef>
            </a:pPr>
            <a:r>
              <a:rPr lang="en-US" sz="1800" b="1" dirty="0"/>
              <a:t>Properly Measure and Mix Medication </a:t>
            </a:r>
            <a:r>
              <a:rPr lang="en-US" sz="1800" dirty="0"/>
              <a:t>– A PT is required to use a digital scale to measure pills or powders and includes counting pills, measuring liquids, and ensuring accurate label placement.</a:t>
            </a:r>
          </a:p>
          <a:p>
            <a:pPr marL="339725" lvl="1" indent="0">
              <a:spcBef>
                <a:spcPts val="0"/>
              </a:spcBef>
              <a:buNone/>
            </a:pPr>
            <a:endParaRPr lang="en-US" sz="1000" dirty="0"/>
          </a:p>
          <a:p>
            <a:pPr marL="461963" lvl="1" indent="-236538">
              <a:spcBef>
                <a:spcPts val="0"/>
              </a:spcBef>
            </a:pPr>
            <a:r>
              <a:rPr lang="en-US" sz="1800" b="1" dirty="0"/>
              <a:t>Manage Pharmacy Inventory </a:t>
            </a:r>
            <a:r>
              <a:rPr lang="en-US" sz="1800" dirty="0"/>
              <a:t>– A PT is responsible for conducting physical inventory counts and reconciling them with computer records, typically at month-end or as directed. Expired or soon-to-expire medications must be returned to the pharmaceutical company.</a:t>
            </a:r>
          </a:p>
          <a:p>
            <a:pPr marL="339725" lvl="1" indent="0">
              <a:spcBef>
                <a:spcPts val="0"/>
              </a:spcBef>
              <a:buNone/>
            </a:pPr>
            <a:endParaRPr lang="en-US" sz="1800" dirty="0"/>
          </a:p>
          <a:p>
            <a:pPr marL="0" indent="0">
              <a:lnSpc>
                <a:spcPct val="100000"/>
              </a:lnSpc>
              <a:spcBef>
                <a:spcPts val="0"/>
              </a:spcBef>
              <a:buNone/>
            </a:pPr>
            <a:endParaRPr lang="en-US" sz="200" dirty="0"/>
          </a:p>
        </p:txBody>
      </p:sp>
      <p:sp>
        <p:nvSpPr>
          <p:cNvPr id="4" name="Slide Number Placeholder 3">
            <a:extLst>
              <a:ext uri="{FF2B5EF4-FFF2-40B4-BE49-F238E27FC236}">
                <a16:creationId xmlns:a16="http://schemas.microsoft.com/office/drawing/2014/main" id="{A0CDD263-2293-2A9A-B566-02F82CF3FBD5}"/>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6</a:t>
            </a:fld>
            <a:endParaRPr lang="en-US" dirty="0"/>
          </a:p>
        </p:txBody>
      </p:sp>
    </p:spTree>
    <p:extLst>
      <p:ext uri="{BB962C8B-B14F-4D97-AF65-F5344CB8AC3E}">
        <p14:creationId xmlns:p14="http://schemas.microsoft.com/office/powerpoint/2010/main" val="1156216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57DD2-28C4-23BD-7628-3AE2CAC3F5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51ABDA-E747-B6AD-7977-7615A6476B74}"/>
              </a:ext>
            </a:extLst>
          </p:cNvPr>
          <p:cNvSpPr>
            <a:spLocks noGrp="1"/>
          </p:cNvSpPr>
          <p:nvPr>
            <p:ph type="title"/>
          </p:nvPr>
        </p:nvSpPr>
        <p:spPr/>
        <p:txBody>
          <a:bodyPr/>
          <a:lstStyle/>
          <a:p>
            <a:r>
              <a:rPr lang="en-US" b="1" dirty="0"/>
              <a:t>COURSES AND TUITION</a:t>
            </a:r>
          </a:p>
        </p:txBody>
      </p:sp>
      <p:graphicFrame>
        <p:nvGraphicFramePr>
          <p:cNvPr id="8" name="Content Placeholder 2">
            <a:extLst>
              <a:ext uri="{FF2B5EF4-FFF2-40B4-BE49-F238E27FC236}">
                <a16:creationId xmlns:a16="http://schemas.microsoft.com/office/drawing/2014/main" id="{44BB5EEF-032C-0192-EFB1-51858B811C69}"/>
              </a:ext>
            </a:extLst>
          </p:cNvPr>
          <p:cNvGraphicFramePr>
            <a:graphicFrameLocks noGrp="1"/>
          </p:cNvGraphicFramePr>
          <p:nvPr>
            <p:ph idx="1"/>
            <p:extLst>
              <p:ext uri="{D42A27DB-BD31-4B8C-83A1-F6EECF244321}">
                <p14:modId xmlns:p14="http://schemas.microsoft.com/office/powerpoint/2010/main" val="2403137985"/>
              </p:ext>
            </p:extLst>
          </p:nvPr>
        </p:nvGraphicFramePr>
        <p:xfrm>
          <a:off x="1814673" y="1424136"/>
          <a:ext cx="8562653" cy="4009728"/>
        </p:xfrm>
        <a:graphic>
          <a:graphicData uri="http://schemas.openxmlformats.org/drawingml/2006/table">
            <a:tbl>
              <a:tblPr firstRow="1" bandRow="1">
                <a:tableStyleId>{5C22544A-7EE6-4342-B048-85BDC9FD1C3A}</a:tableStyleId>
              </a:tblPr>
              <a:tblGrid>
                <a:gridCol w="5563554">
                  <a:extLst>
                    <a:ext uri="{9D8B030D-6E8A-4147-A177-3AD203B41FA5}">
                      <a16:colId xmlns:a16="http://schemas.microsoft.com/office/drawing/2014/main" val="671368505"/>
                    </a:ext>
                  </a:extLst>
                </a:gridCol>
                <a:gridCol w="956235">
                  <a:extLst>
                    <a:ext uri="{9D8B030D-6E8A-4147-A177-3AD203B41FA5}">
                      <a16:colId xmlns:a16="http://schemas.microsoft.com/office/drawing/2014/main" val="1623003484"/>
                    </a:ext>
                  </a:extLst>
                </a:gridCol>
                <a:gridCol w="956235">
                  <a:extLst>
                    <a:ext uri="{9D8B030D-6E8A-4147-A177-3AD203B41FA5}">
                      <a16:colId xmlns:a16="http://schemas.microsoft.com/office/drawing/2014/main" val="3526036461"/>
                    </a:ext>
                  </a:extLst>
                </a:gridCol>
                <a:gridCol w="1086629">
                  <a:extLst>
                    <a:ext uri="{9D8B030D-6E8A-4147-A177-3AD203B41FA5}">
                      <a16:colId xmlns:a16="http://schemas.microsoft.com/office/drawing/2014/main" val="1208694620"/>
                    </a:ext>
                  </a:extLst>
                </a:gridCol>
              </a:tblGrid>
              <a:tr h="526903">
                <a:tc>
                  <a:txBody>
                    <a:bodyPr/>
                    <a:lstStyle/>
                    <a:p>
                      <a:pPr algn="ctr"/>
                      <a:endParaRPr lang="en-US" sz="600" b="0" dirty="0">
                        <a:solidFill>
                          <a:srgbClr val="002B5C"/>
                        </a:solidFill>
                      </a:endParaRPr>
                    </a:p>
                    <a:p>
                      <a:pPr algn="ctr"/>
                      <a:r>
                        <a:rPr lang="en-US" sz="1800" dirty="0">
                          <a:solidFill>
                            <a:schemeClr val="tx1"/>
                          </a:solidFill>
                        </a:rPr>
                        <a:t>Courses</a:t>
                      </a:r>
                    </a:p>
                  </a:txBody>
                  <a:tcPr>
                    <a:solidFill>
                      <a:srgbClr val="DAC792"/>
                    </a:solidFill>
                  </a:tcPr>
                </a:tc>
                <a:tc>
                  <a:txBody>
                    <a:bodyPr/>
                    <a:lstStyle/>
                    <a:p>
                      <a:pPr algn="ctr"/>
                      <a:endParaRPr lang="en-US" sz="600" b="0" dirty="0">
                        <a:solidFill>
                          <a:schemeClr val="tx1"/>
                        </a:solidFill>
                      </a:endParaRPr>
                    </a:p>
                    <a:p>
                      <a:pPr algn="ctr"/>
                      <a:r>
                        <a:rPr lang="en-US" sz="1800" dirty="0">
                          <a:solidFill>
                            <a:schemeClr val="tx1"/>
                          </a:solidFill>
                        </a:rPr>
                        <a:t>Hours</a:t>
                      </a:r>
                    </a:p>
                  </a:txBody>
                  <a:tcPr>
                    <a:solidFill>
                      <a:srgbClr val="DAC792"/>
                    </a:solidFill>
                  </a:tcPr>
                </a:tc>
                <a:tc>
                  <a:txBody>
                    <a:bodyPr/>
                    <a:lstStyle/>
                    <a:p>
                      <a:pPr algn="ctr"/>
                      <a:endParaRPr lang="en-US" sz="600" b="0" dirty="0">
                        <a:solidFill>
                          <a:schemeClr val="tx1"/>
                        </a:solidFill>
                      </a:endParaRPr>
                    </a:p>
                    <a:p>
                      <a:pPr algn="ctr"/>
                      <a:r>
                        <a:rPr lang="en-US" sz="1600" dirty="0">
                          <a:solidFill>
                            <a:schemeClr val="tx1"/>
                          </a:solidFill>
                        </a:rPr>
                        <a:t>CEUs*</a:t>
                      </a:r>
                    </a:p>
                  </a:txBody>
                  <a:tcPr>
                    <a:solidFill>
                      <a:srgbClr val="DAC792"/>
                    </a:solidFill>
                  </a:tcPr>
                </a:tc>
                <a:tc>
                  <a:txBody>
                    <a:bodyPr/>
                    <a:lstStyle/>
                    <a:p>
                      <a:pPr algn="ctr"/>
                      <a:endParaRPr lang="en-US" sz="600" b="0" dirty="0">
                        <a:solidFill>
                          <a:schemeClr val="tx1"/>
                        </a:solidFill>
                      </a:endParaRPr>
                    </a:p>
                    <a:p>
                      <a:pPr algn="ctr"/>
                      <a:r>
                        <a:rPr lang="en-US" sz="1600" dirty="0">
                          <a:solidFill>
                            <a:schemeClr val="tx1"/>
                          </a:solidFill>
                        </a:rPr>
                        <a:t>Tuition</a:t>
                      </a:r>
                    </a:p>
                  </a:txBody>
                  <a:tcPr>
                    <a:solidFill>
                      <a:srgbClr val="DAC792"/>
                    </a:solidFill>
                  </a:tcPr>
                </a:tc>
                <a:extLst>
                  <a:ext uri="{0D108BD9-81ED-4DB2-BD59-A6C34878D82A}">
                    <a16:rowId xmlns:a16="http://schemas.microsoft.com/office/drawing/2014/main" val="3819205028"/>
                  </a:ext>
                </a:extLst>
              </a:tr>
              <a:tr h="523982">
                <a:tc>
                  <a:txBody>
                    <a:bodyPr/>
                    <a:lstStyle/>
                    <a:p>
                      <a:endParaRPr lang="en-US" sz="600" dirty="0">
                        <a:solidFill>
                          <a:schemeClr val="tx1"/>
                        </a:solidFill>
                      </a:endParaRPr>
                    </a:p>
                    <a:p>
                      <a:r>
                        <a:rPr lang="en-US" sz="1800" dirty="0">
                          <a:solidFill>
                            <a:schemeClr val="tx1"/>
                          </a:solidFill>
                        </a:rPr>
                        <a:t>PHRA 1001:  Introduction Pharmacy Technician</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48</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4.8</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$250</a:t>
                      </a:r>
                    </a:p>
                  </a:txBody>
                  <a:tcPr>
                    <a:solidFill>
                      <a:srgbClr val="ECE1C2"/>
                    </a:solidFill>
                  </a:tcPr>
                </a:tc>
                <a:extLst>
                  <a:ext uri="{0D108BD9-81ED-4DB2-BD59-A6C34878D82A}">
                    <a16:rowId xmlns:a16="http://schemas.microsoft.com/office/drawing/2014/main" val="1903099809"/>
                  </a:ext>
                </a:extLst>
              </a:tr>
              <a:tr h="477291">
                <a:tc>
                  <a:txBody>
                    <a:bodyPr/>
                    <a:lstStyle/>
                    <a:p>
                      <a:endParaRPr lang="en-US" sz="600" dirty="0">
                        <a:solidFill>
                          <a:schemeClr val="tx1"/>
                        </a:solidFill>
                      </a:endParaRPr>
                    </a:p>
                    <a:p>
                      <a:r>
                        <a:rPr lang="en-US" sz="1800" dirty="0">
                          <a:solidFill>
                            <a:schemeClr val="tx1"/>
                          </a:solidFill>
                        </a:rPr>
                        <a:t>PHRA 1005:  Drug Classification</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48</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4.8</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$250</a:t>
                      </a:r>
                    </a:p>
                  </a:txBody>
                  <a:tcPr>
                    <a:solidFill>
                      <a:srgbClr val="F8F4E8"/>
                    </a:solidFill>
                  </a:tcPr>
                </a:tc>
                <a:extLst>
                  <a:ext uri="{0D108BD9-81ED-4DB2-BD59-A6C34878D82A}">
                    <a16:rowId xmlns:a16="http://schemas.microsoft.com/office/drawing/2014/main" val="1039528087"/>
                  </a:ext>
                </a:extLst>
              </a:tr>
              <a:tr h="524382">
                <a:tc>
                  <a:txBody>
                    <a:bodyPr/>
                    <a:lstStyle/>
                    <a:p>
                      <a:endParaRPr lang="en-US" sz="600" dirty="0">
                        <a:solidFill>
                          <a:schemeClr val="tx1"/>
                        </a:solidFill>
                      </a:endParaRPr>
                    </a:p>
                    <a:p>
                      <a:r>
                        <a:rPr lang="en-US" sz="1800" dirty="0">
                          <a:solidFill>
                            <a:schemeClr val="tx1"/>
                          </a:solidFill>
                        </a:rPr>
                        <a:t>PHRA 1009:  Pharmacy Mathematics</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48</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4.8</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$250</a:t>
                      </a:r>
                    </a:p>
                  </a:txBody>
                  <a:tcPr>
                    <a:solidFill>
                      <a:srgbClr val="ECE1C2"/>
                    </a:solidFill>
                  </a:tcPr>
                </a:tc>
                <a:extLst>
                  <a:ext uri="{0D108BD9-81ED-4DB2-BD59-A6C34878D82A}">
                    <a16:rowId xmlns:a16="http://schemas.microsoft.com/office/drawing/2014/main" val="4024738828"/>
                  </a:ext>
                </a:extLst>
              </a:tr>
              <a:tr h="477806">
                <a:tc>
                  <a:txBody>
                    <a:bodyPr/>
                    <a:lstStyle/>
                    <a:p>
                      <a:endParaRPr lang="en-US" sz="600" dirty="0">
                        <a:solidFill>
                          <a:schemeClr val="tx1"/>
                        </a:solidFill>
                      </a:endParaRPr>
                    </a:p>
                    <a:p>
                      <a:r>
                        <a:rPr lang="en-US" sz="1800" dirty="0">
                          <a:solidFill>
                            <a:schemeClr val="tx1"/>
                          </a:solidFill>
                        </a:rPr>
                        <a:t>PHRA 1004:  Pharmacotherapy &amp; Disease</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48</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4.8</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$250</a:t>
                      </a:r>
                    </a:p>
                  </a:txBody>
                  <a:tcPr>
                    <a:solidFill>
                      <a:srgbClr val="F8F4E8"/>
                    </a:solidFill>
                  </a:tcPr>
                </a:tc>
                <a:extLst>
                  <a:ext uri="{0D108BD9-81ED-4DB2-BD59-A6C34878D82A}">
                    <a16:rowId xmlns:a16="http://schemas.microsoft.com/office/drawing/2014/main" val="2870903742"/>
                  </a:ext>
                </a:extLst>
              </a:tr>
              <a:tr h="513708">
                <a:tc>
                  <a:txBody>
                    <a:bodyPr/>
                    <a:lstStyle/>
                    <a:p>
                      <a:endParaRPr lang="en-US" sz="600" dirty="0">
                        <a:solidFill>
                          <a:schemeClr val="tx1"/>
                        </a:solidFill>
                      </a:endParaRPr>
                    </a:p>
                    <a:p>
                      <a:r>
                        <a:rPr lang="en-US" sz="1800" dirty="0">
                          <a:solidFill>
                            <a:schemeClr val="tx1"/>
                          </a:solidFill>
                        </a:rPr>
                        <a:t>PHRA 1002:  Pharmacy Law</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24</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2.4</a:t>
                      </a:r>
                    </a:p>
                  </a:txBody>
                  <a:tcPr>
                    <a:solidFill>
                      <a:srgbClr val="ECE1C2"/>
                    </a:solidFill>
                  </a:tcPr>
                </a:tc>
                <a:tc>
                  <a:txBody>
                    <a:bodyPr/>
                    <a:lstStyle/>
                    <a:p>
                      <a:pPr algn="ctr"/>
                      <a:endParaRPr lang="en-US" sz="600" dirty="0">
                        <a:solidFill>
                          <a:schemeClr val="tx1"/>
                        </a:solidFill>
                      </a:endParaRPr>
                    </a:p>
                    <a:p>
                      <a:pPr algn="ctr"/>
                      <a:r>
                        <a:rPr lang="en-US" sz="1800" dirty="0">
                          <a:solidFill>
                            <a:schemeClr val="tx1"/>
                          </a:solidFill>
                        </a:rPr>
                        <a:t>$140</a:t>
                      </a:r>
                    </a:p>
                  </a:txBody>
                  <a:tcPr>
                    <a:solidFill>
                      <a:srgbClr val="ECE1C2"/>
                    </a:solidFill>
                  </a:tcPr>
                </a:tc>
                <a:extLst>
                  <a:ext uri="{0D108BD9-81ED-4DB2-BD59-A6C34878D82A}">
                    <a16:rowId xmlns:a16="http://schemas.microsoft.com/office/drawing/2014/main" val="1473960827"/>
                  </a:ext>
                </a:extLst>
              </a:tr>
              <a:tr h="487850">
                <a:tc>
                  <a:txBody>
                    <a:bodyPr/>
                    <a:lstStyle/>
                    <a:p>
                      <a:endParaRPr lang="en-US" sz="600" dirty="0">
                        <a:solidFill>
                          <a:schemeClr val="tx1"/>
                        </a:solidFill>
                      </a:endParaRPr>
                    </a:p>
                    <a:p>
                      <a:r>
                        <a:rPr lang="en-US" sz="1800" dirty="0">
                          <a:solidFill>
                            <a:schemeClr val="tx1"/>
                          </a:solidFill>
                        </a:rPr>
                        <a:t>PHRA 1043:  Pharmacy Technician Certification Review</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16</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1.6</a:t>
                      </a:r>
                    </a:p>
                  </a:txBody>
                  <a:tcPr>
                    <a:solidFill>
                      <a:srgbClr val="F8F4E8"/>
                    </a:solidFill>
                  </a:tcPr>
                </a:tc>
                <a:tc>
                  <a:txBody>
                    <a:bodyPr/>
                    <a:lstStyle/>
                    <a:p>
                      <a:pPr algn="ctr"/>
                      <a:endParaRPr lang="en-US" sz="600" dirty="0">
                        <a:solidFill>
                          <a:schemeClr val="tx1"/>
                        </a:solidFill>
                      </a:endParaRPr>
                    </a:p>
                    <a:p>
                      <a:pPr algn="ctr"/>
                      <a:r>
                        <a:rPr lang="en-US" sz="1800" dirty="0">
                          <a:solidFill>
                            <a:schemeClr val="tx1"/>
                          </a:solidFill>
                        </a:rPr>
                        <a:t>$115</a:t>
                      </a:r>
                    </a:p>
                  </a:txBody>
                  <a:tcPr>
                    <a:solidFill>
                      <a:srgbClr val="F8F4E8"/>
                    </a:solidFill>
                  </a:tcPr>
                </a:tc>
                <a:extLst>
                  <a:ext uri="{0D108BD9-81ED-4DB2-BD59-A6C34878D82A}">
                    <a16:rowId xmlns:a16="http://schemas.microsoft.com/office/drawing/2014/main" val="787120864"/>
                  </a:ext>
                </a:extLst>
              </a:tr>
              <a:tr h="477806">
                <a:tc>
                  <a:txBody>
                    <a:bodyPr/>
                    <a:lstStyle/>
                    <a:p>
                      <a:pPr algn="r"/>
                      <a:endParaRPr lang="en-US" sz="600" b="0" dirty="0">
                        <a:solidFill>
                          <a:schemeClr val="tx1"/>
                        </a:solidFill>
                      </a:endParaRPr>
                    </a:p>
                    <a:p>
                      <a:pPr algn="r"/>
                      <a:r>
                        <a:rPr lang="en-US" sz="1800" b="1" dirty="0">
                          <a:solidFill>
                            <a:schemeClr val="tx1"/>
                          </a:solidFill>
                        </a:rPr>
                        <a:t>Total</a:t>
                      </a:r>
                    </a:p>
                  </a:txBody>
                  <a:tcPr>
                    <a:solidFill>
                      <a:srgbClr val="ECE1C2"/>
                    </a:solidFill>
                  </a:tcPr>
                </a:tc>
                <a:tc>
                  <a:txBody>
                    <a:bodyPr/>
                    <a:lstStyle/>
                    <a:p>
                      <a:pPr algn="ctr"/>
                      <a:endParaRPr lang="en-US" sz="600" b="0" dirty="0">
                        <a:solidFill>
                          <a:schemeClr val="tx1"/>
                        </a:solidFill>
                      </a:endParaRPr>
                    </a:p>
                    <a:p>
                      <a:pPr algn="ctr"/>
                      <a:r>
                        <a:rPr lang="en-US" sz="1800" b="1" dirty="0">
                          <a:solidFill>
                            <a:schemeClr val="tx1"/>
                          </a:solidFill>
                        </a:rPr>
                        <a:t>232</a:t>
                      </a:r>
                    </a:p>
                  </a:txBody>
                  <a:tcPr>
                    <a:solidFill>
                      <a:srgbClr val="ECE1C2"/>
                    </a:solidFill>
                  </a:tcPr>
                </a:tc>
                <a:tc>
                  <a:txBody>
                    <a:bodyPr/>
                    <a:lstStyle/>
                    <a:p>
                      <a:pPr algn="ctr"/>
                      <a:endParaRPr lang="en-US" sz="600" b="0" dirty="0">
                        <a:solidFill>
                          <a:schemeClr val="tx1"/>
                        </a:solidFill>
                      </a:endParaRPr>
                    </a:p>
                    <a:p>
                      <a:pPr algn="ctr"/>
                      <a:r>
                        <a:rPr lang="en-US" sz="1800" b="1" dirty="0">
                          <a:solidFill>
                            <a:schemeClr val="tx1"/>
                          </a:solidFill>
                        </a:rPr>
                        <a:t>23.2</a:t>
                      </a:r>
                    </a:p>
                  </a:txBody>
                  <a:tcPr>
                    <a:solidFill>
                      <a:srgbClr val="ECE1C2"/>
                    </a:solidFill>
                  </a:tcPr>
                </a:tc>
                <a:tc>
                  <a:txBody>
                    <a:bodyPr/>
                    <a:lstStyle/>
                    <a:p>
                      <a:pPr algn="ctr"/>
                      <a:endParaRPr lang="en-US" sz="600" b="0" dirty="0">
                        <a:solidFill>
                          <a:schemeClr val="tx1"/>
                        </a:solidFill>
                      </a:endParaRPr>
                    </a:p>
                    <a:p>
                      <a:pPr algn="ctr"/>
                      <a:r>
                        <a:rPr lang="en-US" sz="1800" b="1" dirty="0">
                          <a:solidFill>
                            <a:schemeClr val="tx1"/>
                          </a:solidFill>
                        </a:rPr>
                        <a:t>$1,255</a:t>
                      </a:r>
                    </a:p>
                  </a:txBody>
                  <a:tcPr>
                    <a:solidFill>
                      <a:srgbClr val="ECE1C2"/>
                    </a:solidFill>
                  </a:tcPr>
                </a:tc>
                <a:extLst>
                  <a:ext uri="{0D108BD9-81ED-4DB2-BD59-A6C34878D82A}">
                    <a16:rowId xmlns:a16="http://schemas.microsoft.com/office/drawing/2014/main" val="2877501591"/>
                  </a:ext>
                </a:extLst>
              </a:tr>
            </a:tbl>
          </a:graphicData>
        </a:graphic>
      </p:graphicFrame>
      <p:sp>
        <p:nvSpPr>
          <p:cNvPr id="9" name="TextBox 8">
            <a:extLst>
              <a:ext uri="{FF2B5EF4-FFF2-40B4-BE49-F238E27FC236}">
                <a16:creationId xmlns:a16="http://schemas.microsoft.com/office/drawing/2014/main" id="{3DF027EF-9622-EC0D-435A-3D8D019D39D9}"/>
              </a:ext>
            </a:extLst>
          </p:cNvPr>
          <p:cNvSpPr txBox="1"/>
          <p:nvPr/>
        </p:nvSpPr>
        <p:spPr>
          <a:xfrm>
            <a:off x="1814674" y="5633017"/>
            <a:ext cx="8562652" cy="553998"/>
          </a:xfrm>
          <a:prstGeom prst="rect">
            <a:avLst/>
          </a:prstGeom>
          <a:noFill/>
        </p:spPr>
        <p:txBody>
          <a:bodyPr wrap="square" rtlCol="0">
            <a:spAutoFit/>
          </a:bodyPr>
          <a:lstStyle/>
          <a:p>
            <a:r>
              <a:rPr lang="en-US" sz="1600" b="1" dirty="0"/>
              <a:t>*</a:t>
            </a:r>
            <a:r>
              <a:rPr lang="en-US" sz="1400" dirty="0"/>
              <a:t>CEUs = Continuing Education Units</a:t>
            </a:r>
            <a:endParaRPr lang="en-US" sz="1400" i="1" dirty="0">
              <a:highlight>
                <a:srgbClr val="FFFF00"/>
              </a:highlight>
            </a:endParaRPr>
          </a:p>
          <a:p>
            <a:endParaRPr lang="en-US" sz="1400" dirty="0"/>
          </a:p>
        </p:txBody>
      </p:sp>
      <p:sp>
        <p:nvSpPr>
          <p:cNvPr id="4" name="Slide Number Placeholder 3">
            <a:extLst>
              <a:ext uri="{FF2B5EF4-FFF2-40B4-BE49-F238E27FC236}">
                <a16:creationId xmlns:a16="http://schemas.microsoft.com/office/drawing/2014/main" id="{54ED3227-CDB9-80F4-5115-18DF93C80C6A}"/>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7</a:t>
            </a:fld>
            <a:endParaRPr lang="en-US" dirty="0"/>
          </a:p>
        </p:txBody>
      </p:sp>
    </p:spTree>
    <p:extLst>
      <p:ext uri="{BB962C8B-B14F-4D97-AF65-F5344CB8AC3E}">
        <p14:creationId xmlns:p14="http://schemas.microsoft.com/office/powerpoint/2010/main" val="3593399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4E1C5-8CD5-0D87-EE0F-6D9FF6B671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BB146-F951-D663-6649-CEFC5D71DFD5}"/>
              </a:ext>
            </a:extLst>
          </p:cNvPr>
          <p:cNvSpPr>
            <a:spLocks noGrp="1"/>
          </p:cNvSpPr>
          <p:nvPr>
            <p:ph type="title"/>
          </p:nvPr>
        </p:nvSpPr>
        <p:spPr/>
        <p:txBody>
          <a:bodyPr>
            <a:normAutofit/>
          </a:bodyPr>
          <a:lstStyle/>
          <a:p>
            <a:r>
              <a:rPr lang="en-US" b="1" dirty="0"/>
              <a:t>APPLICATION PROCESS</a:t>
            </a:r>
          </a:p>
        </p:txBody>
      </p:sp>
      <p:sp>
        <p:nvSpPr>
          <p:cNvPr id="3" name="Content Placeholder 2">
            <a:extLst>
              <a:ext uri="{FF2B5EF4-FFF2-40B4-BE49-F238E27FC236}">
                <a16:creationId xmlns:a16="http://schemas.microsoft.com/office/drawing/2014/main" id="{53141F3A-1BFC-26B0-B968-6DE3BEB8B5AB}"/>
              </a:ext>
            </a:extLst>
          </p:cNvPr>
          <p:cNvSpPr>
            <a:spLocks noGrp="1"/>
          </p:cNvSpPr>
          <p:nvPr>
            <p:ph idx="1"/>
          </p:nvPr>
        </p:nvSpPr>
        <p:spPr>
          <a:xfrm>
            <a:off x="838200" y="1397285"/>
            <a:ext cx="10515600" cy="4756935"/>
          </a:xfrm>
        </p:spPr>
        <p:txBody>
          <a:bodyPr>
            <a:normAutofit/>
          </a:bodyPr>
          <a:lstStyle/>
          <a:p>
            <a:pPr marL="0" indent="0">
              <a:spcBef>
                <a:spcPts val="0"/>
              </a:spcBef>
              <a:buNone/>
            </a:pPr>
            <a:r>
              <a:rPr lang="en-US" sz="1800" b="1" dirty="0"/>
              <a:t>1.  New TCC Students Only</a:t>
            </a:r>
            <a:endParaRPr lang="en-US" sz="200" dirty="0"/>
          </a:p>
          <a:p>
            <a:pPr marL="688975" indent="-227013">
              <a:spcBef>
                <a:spcPts val="0"/>
              </a:spcBef>
            </a:pPr>
            <a:r>
              <a:rPr lang="en-US" sz="1800" dirty="0"/>
              <a:t>If you have not previously attended TCC, contact Janette Keen, Career Advisor at 817-515-1484 or </a:t>
            </a:r>
            <a:r>
              <a:rPr lang="en-US" sz="1800" dirty="0">
                <a:hlinkClick r:id="rId3"/>
              </a:rPr>
              <a:t>llanona.keen@tccd.edu</a:t>
            </a:r>
            <a:r>
              <a:rPr lang="en-US" sz="1800" dirty="0"/>
              <a:t>. </a:t>
            </a:r>
          </a:p>
          <a:p>
            <a:pPr marL="0" indent="0">
              <a:spcBef>
                <a:spcPts val="0"/>
              </a:spcBef>
              <a:buNone/>
            </a:pPr>
            <a:endParaRPr lang="en-US" sz="1800" dirty="0"/>
          </a:p>
          <a:p>
            <a:pPr marL="0" indent="0">
              <a:spcBef>
                <a:spcPts val="0"/>
              </a:spcBef>
              <a:buAutoNum type="arabicPeriod" startAt="2"/>
            </a:pPr>
            <a:r>
              <a:rPr lang="en-US" sz="1800" b="1" dirty="0"/>
              <a:t>  Gather the required supporting documents and save to upload with your application:</a:t>
            </a:r>
          </a:p>
          <a:p>
            <a:pPr marL="688975" indent="-227013">
              <a:spcBef>
                <a:spcPts val="0"/>
              </a:spcBef>
            </a:pPr>
            <a:r>
              <a:rPr lang="en-US" sz="1800" dirty="0"/>
              <a:t>Transcript from your highest level of education (high school, GED, </a:t>
            </a:r>
            <a:r>
              <a:rPr lang="en-US" sz="1800" b="1" i="1" u="sng" dirty="0"/>
              <a:t>or</a:t>
            </a:r>
            <a:r>
              <a:rPr lang="en-US" sz="1800" dirty="0"/>
              <a:t> college)</a:t>
            </a:r>
          </a:p>
          <a:p>
            <a:pPr marL="461962" indent="0">
              <a:spcBef>
                <a:spcPts val="0"/>
              </a:spcBef>
              <a:buNone/>
            </a:pPr>
            <a:r>
              <a:rPr lang="en-US" sz="1800" dirty="0"/>
              <a:t>     </a:t>
            </a:r>
            <a:r>
              <a:rPr lang="en-US" sz="1800" b="1" i="1" u="sng" dirty="0"/>
              <a:t>NOTE</a:t>
            </a:r>
            <a:r>
              <a:rPr lang="en-US" sz="1800" dirty="0"/>
              <a:t>:  Diplomas will not be accepted</a:t>
            </a:r>
          </a:p>
          <a:p>
            <a:pPr marL="688975" indent="-227013">
              <a:spcBef>
                <a:spcPts val="0"/>
              </a:spcBef>
            </a:pPr>
            <a:r>
              <a:rPr lang="en-US" sz="1800" dirty="0"/>
              <a:t>TABE test scores or TSI completion – if applicable</a:t>
            </a:r>
          </a:p>
          <a:p>
            <a:pPr marL="688975" indent="-227013">
              <a:spcBef>
                <a:spcPts val="0"/>
              </a:spcBef>
            </a:pPr>
            <a:r>
              <a:rPr lang="en-US" sz="1800" dirty="0"/>
              <a:t>College transcript(s)</a:t>
            </a:r>
            <a:r>
              <a:rPr lang="en-US" sz="1800" b="1" dirty="0"/>
              <a:t>*</a:t>
            </a:r>
            <a:r>
              <a:rPr lang="en-US" sz="1800" dirty="0"/>
              <a:t> to provide proof of exemption from TABE or TSI passing scores</a:t>
            </a:r>
          </a:p>
          <a:p>
            <a:pPr marL="688975" indent="-227013">
              <a:spcBef>
                <a:spcPts val="0"/>
              </a:spcBef>
            </a:pPr>
            <a:r>
              <a:rPr lang="en-US" sz="1800" dirty="0"/>
              <a:t>Current driver’s license or state issued ID</a:t>
            </a:r>
          </a:p>
          <a:p>
            <a:pPr marL="461962" indent="0">
              <a:spcBef>
                <a:spcPts val="0"/>
              </a:spcBef>
              <a:buNone/>
            </a:pPr>
            <a:endParaRPr lang="en-US" sz="1000" dirty="0"/>
          </a:p>
          <a:p>
            <a:pPr marL="461962" indent="0" algn="ctr">
              <a:spcBef>
                <a:spcPts val="0"/>
              </a:spcBef>
              <a:buNone/>
            </a:pPr>
            <a:r>
              <a:rPr lang="en-US" sz="1600" b="1" dirty="0"/>
              <a:t>*</a:t>
            </a:r>
            <a:r>
              <a:rPr lang="en-US" sz="1400" dirty="0"/>
              <a:t>International high school diploma or college transcript must be evaluated for U.S. equivalency. </a:t>
            </a:r>
          </a:p>
          <a:p>
            <a:pPr marL="461962" indent="0" algn="ctr">
              <a:spcBef>
                <a:spcPts val="0"/>
              </a:spcBef>
              <a:buNone/>
            </a:pPr>
            <a:r>
              <a:rPr lang="en-US" sz="1400" dirty="0"/>
              <a:t>Contact:  </a:t>
            </a:r>
            <a:r>
              <a:rPr lang="en-US" sz="1400" dirty="0">
                <a:hlinkClick r:id="rId4"/>
              </a:rPr>
              <a:t>International Academic Credential Evaluators, Inc. (IACEI) </a:t>
            </a:r>
            <a:r>
              <a:rPr lang="en-US" sz="1400" dirty="0"/>
              <a:t>at 940-383-7498 or email </a:t>
            </a:r>
            <a:r>
              <a:rPr lang="en-US" sz="1400" dirty="0">
                <a:hlinkClick r:id="rId5"/>
              </a:rPr>
              <a:t>staff@iacei.net</a:t>
            </a:r>
            <a:r>
              <a:rPr lang="en-US" sz="1400" dirty="0"/>
              <a:t> </a:t>
            </a:r>
          </a:p>
          <a:p>
            <a:pPr marL="461962" indent="0" algn="ctr">
              <a:spcBef>
                <a:spcPts val="0"/>
              </a:spcBef>
              <a:buNone/>
            </a:pPr>
            <a:r>
              <a:rPr lang="en-US" sz="1400" i="1" dirty="0"/>
              <a:t>(All correspondence takes place via phone, email, or mail)</a:t>
            </a:r>
          </a:p>
          <a:p>
            <a:pPr marL="461962" indent="0">
              <a:spcBef>
                <a:spcPts val="0"/>
              </a:spcBef>
              <a:buNone/>
            </a:pPr>
            <a:endParaRPr lang="en-US" sz="1800" dirty="0"/>
          </a:p>
          <a:p>
            <a:pPr marL="0" indent="0">
              <a:spcBef>
                <a:spcPts val="0"/>
              </a:spcBef>
              <a:buAutoNum type="arabicPeriod" startAt="3"/>
            </a:pPr>
            <a:r>
              <a:rPr lang="en-US" sz="1800" b="1" dirty="0"/>
              <a:t>  Fill out the online application</a:t>
            </a:r>
          </a:p>
          <a:p>
            <a:pPr marL="688975" indent="-227013">
              <a:spcBef>
                <a:spcPts val="0"/>
              </a:spcBef>
            </a:pPr>
            <a:r>
              <a:rPr lang="en-US" sz="1800" dirty="0"/>
              <a:t>Upload the required documents</a:t>
            </a:r>
          </a:p>
          <a:p>
            <a:pPr marL="688975" indent="-227013">
              <a:spcBef>
                <a:spcPts val="0"/>
              </a:spcBef>
            </a:pPr>
            <a:r>
              <a:rPr lang="en-US" sz="1800" dirty="0"/>
              <a:t>Complete and electronically sign your online application</a:t>
            </a:r>
          </a:p>
          <a:p>
            <a:pPr marL="461962" indent="0">
              <a:spcBef>
                <a:spcPts val="0"/>
              </a:spcBef>
              <a:buNone/>
            </a:pPr>
            <a:r>
              <a:rPr lang="en-US" sz="1800" b="1" dirty="0"/>
              <a:t>NOTE</a:t>
            </a:r>
            <a:r>
              <a:rPr lang="en-US" sz="1800" dirty="0"/>
              <a:t>:  </a:t>
            </a:r>
            <a:r>
              <a:rPr lang="en-US" sz="1800" i="1" dirty="0"/>
              <a:t>Paper applications will not be accepted</a:t>
            </a:r>
          </a:p>
          <a:p>
            <a:pPr marL="688975" indent="-227013">
              <a:spcBef>
                <a:spcPts val="0"/>
              </a:spcBef>
            </a:pPr>
            <a:endParaRPr lang="en-US" sz="1800" dirty="0"/>
          </a:p>
          <a:p>
            <a:pPr marL="0" indent="0">
              <a:spcBef>
                <a:spcPts val="0"/>
              </a:spcBef>
              <a:buNone/>
            </a:pPr>
            <a:endParaRPr lang="en-US" sz="1800" dirty="0"/>
          </a:p>
          <a:p>
            <a:pPr marL="0" indent="0">
              <a:spcBef>
                <a:spcPts val="0"/>
              </a:spcBef>
              <a:buNone/>
            </a:pPr>
            <a:endParaRPr lang="en-US" sz="200" dirty="0"/>
          </a:p>
          <a:p>
            <a:pPr marL="0" indent="0">
              <a:spcBef>
                <a:spcPts val="0"/>
              </a:spcBef>
              <a:buNone/>
            </a:pPr>
            <a:endParaRPr lang="en-US" sz="200" dirty="0"/>
          </a:p>
          <a:p>
            <a:pPr marL="0" indent="0">
              <a:lnSpc>
                <a:spcPct val="100000"/>
              </a:lnSpc>
              <a:spcBef>
                <a:spcPts val="0"/>
              </a:spcBef>
              <a:buNone/>
            </a:pPr>
            <a:endParaRPr lang="en-US" sz="200" dirty="0"/>
          </a:p>
        </p:txBody>
      </p:sp>
      <p:sp>
        <p:nvSpPr>
          <p:cNvPr id="5" name="Slide Number Placeholder 4">
            <a:extLst>
              <a:ext uri="{FF2B5EF4-FFF2-40B4-BE49-F238E27FC236}">
                <a16:creationId xmlns:a16="http://schemas.microsoft.com/office/drawing/2014/main" id="{249CBD33-ADE8-B5CC-540E-92AAAA320021}"/>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8</a:t>
            </a:fld>
            <a:endParaRPr lang="en-US" dirty="0"/>
          </a:p>
        </p:txBody>
      </p:sp>
    </p:spTree>
    <p:extLst>
      <p:ext uri="{BB962C8B-B14F-4D97-AF65-F5344CB8AC3E}">
        <p14:creationId xmlns:p14="http://schemas.microsoft.com/office/powerpoint/2010/main" val="3246841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D4EC-D6EE-6F74-94D9-80DD6CB28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AF46FA-FF2D-61B2-3A67-843C4EB0BD16}"/>
              </a:ext>
            </a:extLst>
          </p:cNvPr>
          <p:cNvSpPr>
            <a:spLocks noGrp="1"/>
          </p:cNvSpPr>
          <p:nvPr>
            <p:ph type="title"/>
          </p:nvPr>
        </p:nvSpPr>
        <p:spPr/>
        <p:txBody>
          <a:bodyPr>
            <a:normAutofit/>
          </a:bodyPr>
          <a:lstStyle/>
          <a:p>
            <a:r>
              <a:rPr lang="en-US" b="1" dirty="0"/>
              <a:t>APPLICATION PROCESS, </a:t>
            </a:r>
            <a:r>
              <a:rPr lang="en-US" sz="2400" b="1" dirty="0"/>
              <a:t>cont.</a:t>
            </a:r>
          </a:p>
        </p:txBody>
      </p:sp>
      <p:sp>
        <p:nvSpPr>
          <p:cNvPr id="3" name="Content Placeholder 2">
            <a:extLst>
              <a:ext uri="{FF2B5EF4-FFF2-40B4-BE49-F238E27FC236}">
                <a16:creationId xmlns:a16="http://schemas.microsoft.com/office/drawing/2014/main" id="{5D12C43D-CA9C-A761-3BD0-5C9C86185575}"/>
              </a:ext>
            </a:extLst>
          </p:cNvPr>
          <p:cNvSpPr>
            <a:spLocks noGrp="1"/>
          </p:cNvSpPr>
          <p:nvPr>
            <p:ph idx="1"/>
          </p:nvPr>
        </p:nvSpPr>
        <p:spPr>
          <a:xfrm>
            <a:off x="838200" y="1397285"/>
            <a:ext cx="10515600" cy="4756935"/>
          </a:xfrm>
        </p:spPr>
        <p:txBody>
          <a:bodyPr>
            <a:normAutofit/>
          </a:bodyPr>
          <a:lstStyle/>
          <a:p>
            <a:pPr marL="0" indent="0">
              <a:lnSpc>
                <a:spcPct val="100000"/>
              </a:lnSpc>
              <a:spcBef>
                <a:spcPts val="0"/>
              </a:spcBef>
              <a:buNone/>
            </a:pPr>
            <a:r>
              <a:rPr lang="en-US" sz="1800" b="1" dirty="0"/>
              <a:t>4.  Acceptance/Registration </a:t>
            </a:r>
          </a:p>
          <a:p>
            <a:pPr marL="688975" indent="-227013">
              <a:lnSpc>
                <a:spcPct val="100000"/>
              </a:lnSpc>
              <a:spcBef>
                <a:spcPts val="0"/>
              </a:spcBef>
            </a:pPr>
            <a:r>
              <a:rPr lang="en-US" sz="1800" dirty="0"/>
              <a:t>Applicant accepted into program will receive from the Program Coordinator</a:t>
            </a:r>
          </a:p>
          <a:p>
            <a:pPr marL="1139825" lvl="1" indent="-222250">
              <a:lnSpc>
                <a:spcPct val="100000"/>
              </a:lnSpc>
              <a:spcBef>
                <a:spcPts val="0"/>
              </a:spcBef>
              <a:buFont typeface="Courier New" panose="02070309020205020404" pitchFamily="49" charset="0"/>
              <a:buChar char="o"/>
            </a:pPr>
            <a:r>
              <a:rPr lang="en-US" sz="1800" b="1" dirty="0"/>
              <a:t>Email 1:  </a:t>
            </a:r>
            <a:r>
              <a:rPr lang="en-US" sz="1800" dirty="0"/>
              <a:t>a letter of acceptance</a:t>
            </a:r>
          </a:p>
          <a:p>
            <a:pPr marL="1139825" lvl="1" indent="-222250">
              <a:lnSpc>
                <a:spcPct val="100000"/>
              </a:lnSpc>
              <a:spcBef>
                <a:spcPts val="0"/>
              </a:spcBef>
              <a:buFont typeface="Courier New" panose="02070309020205020404" pitchFamily="49" charset="0"/>
              <a:buChar char="o"/>
            </a:pPr>
            <a:r>
              <a:rPr lang="en-US" sz="1800" b="1" dirty="0"/>
              <a:t>Email 2:</a:t>
            </a:r>
            <a:r>
              <a:rPr lang="en-US" sz="1800" dirty="0"/>
              <a:t>  registration and payment instructions </a:t>
            </a:r>
            <a:r>
              <a:rPr lang="en-US" sz="1800" i="1" u="sng" dirty="0"/>
              <a:t>and</a:t>
            </a:r>
            <a:r>
              <a:rPr lang="en-US" sz="1800" dirty="0"/>
              <a:t> orientation details</a:t>
            </a:r>
          </a:p>
          <a:p>
            <a:pPr marL="688975" lvl="1" indent="-227013">
              <a:lnSpc>
                <a:spcPct val="100000"/>
              </a:lnSpc>
              <a:spcBef>
                <a:spcPts val="0"/>
              </a:spcBef>
            </a:pPr>
            <a:r>
              <a:rPr lang="en-US" sz="1800" dirty="0"/>
              <a:t>A maximum of 15 students will be admitted into the program.</a:t>
            </a:r>
          </a:p>
          <a:p>
            <a:pPr marL="688975" lvl="1" indent="-227013">
              <a:lnSpc>
                <a:spcPct val="100000"/>
              </a:lnSpc>
              <a:spcBef>
                <a:spcPts val="0"/>
              </a:spcBef>
            </a:pPr>
            <a:r>
              <a:rPr lang="en-US" sz="1800" dirty="0"/>
              <a:t>Registration is on a first-come, first-served basis providing the application is complete, all required documents are received and testing requirements are met.</a:t>
            </a:r>
          </a:p>
          <a:p>
            <a:pPr marL="461962" indent="0">
              <a:lnSpc>
                <a:spcPct val="100000"/>
              </a:lnSpc>
              <a:spcBef>
                <a:spcPts val="0"/>
              </a:spcBef>
              <a:buNone/>
            </a:pPr>
            <a:endParaRPr lang="en-US" sz="1800" dirty="0"/>
          </a:p>
          <a:p>
            <a:pPr marL="0" indent="0">
              <a:lnSpc>
                <a:spcPct val="100000"/>
              </a:lnSpc>
              <a:spcBef>
                <a:spcPts val="0"/>
              </a:spcBef>
              <a:buNone/>
            </a:pPr>
            <a:r>
              <a:rPr lang="en-US" sz="1800" b="1" dirty="0"/>
              <a:t>COMMUNICATION</a:t>
            </a:r>
          </a:p>
          <a:p>
            <a:pPr marL="688975" indent="-227013">
              <a:lnSpc>
                <a:spcPct val="100000"/>
              </a:lnSpc>
              <a:spcBef>
                <a:spcPts val="0"/>
              </a:spcBef>
            </a:pPr>
            <a:r>
              <a:rPr lang="en-US" sz="1800" dirty="0"/>
              <a:t>After you are enrolled, </a:t>
            </a:r>
            <a:r>
              <a:rPr lang="en-US" sz="1800" b="1" i="1" u="sng" dirty="0"/>
              <a:t>ALL</a:t>
            </a:r>
            <a:r>
              <a:rPr lang="en-US" sz="1800" dirty="0"/>
              <a:t> communication will be </a:t>
            </a:r>
            <a:r>
              <a:rPr lang="en-US" sz="1800" i="1" u="sng" dirty="0"/>
              <a:t>sent to </a:t>
            </a:r>
            <a:r>
              <a:rPr lang="en-US" sz="1800" dirty="0"/>
              <a:t>and </a:t>
            </a:r>
            <a:r>
              <a:rPr lang="en-US" sz="1800" i="1" u="sng" dirty="0"/>
              <a:t>received from</a:t>
            </a:r>
            <a:r>
              <a:rPr lang="en-US" sz="1800" dirty="0"/>
              <a:t> your TCC email address (my.tccd.edu). To activate your TCC email, see </a:t>
            </a:r>
            <a:r>
              <a:rPr lang="en-US" sz="1800" dirty="0">
                <a:hlinkClick r:id="rId3"/>
              </a:rPr>
              <a:t>Student Login and Password Help</a:t>
            </a:r>
            <a:r>
              <a:rPr lang="en-US" sz="1800" dirty="0"/>
              <a:t>. Additional information is available at </a:t>
            </a:r>
            <a:r>
              <a:rPr lang="en-US" sz="1800" dirty="0">
                <a:hlinkClick r:id="rId4"/>
              </a:rPr>
              <a:t>Tech Support </a:t>
            </a:r>
            <a:r>
              <a:rPr lang="en-US" sz="1800" dirty="0"/>
              <a:t>or call 817-515-8324. Support is available 24/7.</a:t>
            </a:r>
          </a:p>
          <a:p>
            <a:pPr marL="461962" indent="0">
              <a:lnSpc>
                <a:spcPct val="100000"/>
              </a:lnSpc>
              <a:spcBef>
                <a:spcPts val="0"/>
              </a:spcBef>
              <a:buNone/>
            </a:pPr>
            <a:endParaRPr lang="en-US" sz="1800" dirty="0"/>
          </a:p>
          <a:p>
            <a:pPr marL="0" indent="0">
              <a:lnSpc>
                <a:spcPct val="100000"/>
              </a:lnSpc>
              <a:spcBef>
                <a:spcPts val="0"/>
              </a:spcBef>
              <a:buNone/>
            </a:pPr>
            <a:r>
              <a:rPr lang="en-US" sz="1800" b="1" dirty="0"/>
              <a:t>ORIENTATION</a:t>
            </a:r>
          </a:p>
          <a:p>
            <a:pPr marL="0" indent="0">
              <a:lnSpc>
                <a:spcPct val="100000"/>
              </a:lnSpc>
              <a:spcBef>
                <a:spcPts val="0"/>
              </a:spcBef>
              <a:buNone/>
            </a:pPr>
            <a:r>
              <a:rPr lang="en-US" sz="1800" dirty="0"/>
              <a:t>All approved applicants, and those on the alternate list, will be scheduled for orientation. </a:t>
            </a:r>
            <a:r>
              <a:rPr lang="en-US" sz="1800" i="1" u="sng" dirty="0"/>
              <a:t>Attendance is mandatory</a:t>
            </a:r>
            <a:r>
              <a:rPr lang="en-US" sz="1800" dirty="0"/>
              <a:t>. Orientation details will be included in the acceptance letter.</a:t>
            </a:r>
          </a:p>
          <a:p>
            <a:pPr marL="688975" indent="-227013">
              <a:lnSpc>
                <a:spcPct val="100000"/>
              </a:lnSpc>
              <a:spcBef>
                <a:spcPts val="0"/>
              </a:spcBef>
            </a:pPr>
            <a:endParaRPr lang="en-US" sz="800" dirty="0"/>
          </a:p>
          <a:p>
            <a:pPr marL="461962" indent="0" algn="ctr">
              <a:spcBef>
                <a:spcPts val="0"/>
              </a:spcBef>
              <a:buNone/>
            </a:pPr>
            <a:endParaRPr lang="en-US" sz="1000" dirty="0"/>
          </a:p>
          <a:p>
            <a:pPr marL="0" indent="0">
              <a:lnSpc>
                <a:spcPct val="100000"/>
              </a:lnSpc>
              <a:spcBef>
                <a:spcPts val="0"/>
              </a:spcBef>
              <a:buNone/>
            </a:pPr>
            <a:endParaRPr lang="en-US" sz="200" dirty="0"/>
          </a:p>
        </p:txBody>
      </p:sp>
      <p:sp>
        <p:nvSpPr>
          <p:cNvPr id="5" name="Slide Number Placeholder 4">
            <a:extLst>
              <a:ext uri="{FF2B5EF4-FFF2-40B4-BE49-F238E27FC236}">
                <a16:creationId xmlns:a16="http://schemas.microsoft.com/office/drawing/2014/main" id="{CE206F34-C656-A894-2FA0-88039C5EE575}"/>
              </a:ext>
              <a:ext uri="{C183D7F6-B498-43B3-948B-1728B52AA6E4}">
                <adec:decorative xmlns:adec="http://schemas.microsoft.com/office/drawing/2017/decorative" val="1"/>
              </a:ext>
            </a:extLst>
          </p:cNvPr>
          <p:cNvSpPr>
            <a:spLocks noGrp="1"/>
          </p:cNvSpPr>
          <p:nvPr>
            <p:ph type="sldNum" sz="quarter" idx="12"/>
          </p:nvPr>
        </p:nvSpPr>
        <p:spPr/>
        <p:txBody>
          <a:bodyPr/>
          <a:lstStyle/>
          <a:p>
            <a:fld id="{E6B086FB-359F-A544-8782-D4914322AB3E}" type="slidenum">
              <a:rPr lang="en-US" smtClean="0"/>
              <a:t>9</a:t>
            </a:fld>
            <a:endParaRPr lang="en-US" dirty="0"/>
          </a:p>
        </p:txBody>
      </p:sp>
    </p:spTree>
    <p:extLst>
      <p:ext uri="{BB962C8B-B14F-4D97-AF65-F5344CB8AC3E}">
        <p14:creationId xmlns:p14="http://schemas.microsoft.com/office/powerpoint/2010/main" val="37480057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70753C4926A64BA9C06C451CDE7B99" ma:contentTypeVersion="4" ma:contentTypeDescription="Create a new document." ma:contentTypeScope="" ma:versionID="d8f3d78e9dc0a008beef1a8e504d4b5b">
  <xsd:schema xmlns:xsd="http://www.w3.org/2001/XMLSchema" xmlns:xs="http://www.w3.org/2001/XMLSchema" xmlns:p="http://schemas.microsoft.com/office/2006/metadata/properties" xmlns:ns2="390cda5b-8c2b-460d-98f2-d6edf23521df" targetNamespace="http://schemas.microsoft.com/office/2006/metadata/properties" ma:root="true" ma:fieldsID="f2e1a7de9d2f3f7b3b2d90d2a828a3aa" ns2:_="">
    <xsd:import namespace="390cda5b-8c2b-460d-98f2-d6edf23521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0cda5b-8c2b-460d-98f2-d6edf23521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91CCFE3-62B7-4218-98E6-19079917F5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0cda5b-8c2b-460d-98f2-d6edf23521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FA46B2-2F51-4036-964E-469E7CC60355}">
  <ds:schemaRefs>
    <ds:schemaRef ds:uri="http://schemas.microsoft.com/sharepoint/v3/contenttype/forms"/>
  </ds:schemaRefs>
</ds:datastoreItem>
</file>

<file path=customXml/itemProps3.xml><?xml version="1.0" encoding="utf-8"?>
<ds:datastoreItem xmlns:ds="http://schemas.openxmlformats.org/officeDocument/2006/customXml" ds:itemID="{7D77340B-BD49-4332-B847-A049CA1B7DC2}">
  <ds:schemaRefs>
    <ds:schemaRef ds:uri="http://schemas.microsoft.com/office/2006/documentManagement/types"/>
    <ds:schemaRef ds:uri="http://purl.org/dc/terms/"/>
    <ds:schemaRef ds:uri="http://www.w3.org/XML/1998/namespace"/>
    <ds:schemaRef ds:uri="http://purl.org/dc/dcmitype/"/>
    <ds:schemaRef ds:uri="http://schemas.microsoft.com/office/infopath/2007/PartnerControls"/>
    <ds:schemaRef ds:uri="http://schemas.openxmlformats.org/package/2006/metadata/core-properties"/>
    <ds:schemaRef ds:uri="http://purl.org/dc/elements/1.1/"/>
    <ds:schemaRef ds:uri="390cda5b-8c2b-460d-98f2-d6edf23521df"/>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2242</TotalTime>
  <Words>1363</Words>
  <Application>Microsoft Office PowerPoint</Application>
  <PresentationFormat>Widescreen</PresentationFormat>
  <Paragraphs>215</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Courier New</vt:lpstr>
      <vt:lpstr>Wingdings</vt:lpstr>
      <vt:lpstr>Office Theme</vt:lpstr>
      <vt:lpstr> PHARMACY TECHNICIAN PROGRAM OVERVIEW</vt:lpstr>
      <vt:lpstr>PROGRAM OVERVIEW</vt:lpstr>
      <vt:lpstr>PROGRAM OVERVIEW, cont.</vt:lpstr>
      <vt:lpstr>THE PHARMACY TECHNICIAN</vt:lpstr>
      <vt:lpstr>THE PHARMACY TECHNICIAN, cont. 1</vt:lpstr>
      <vt:lpstr>THE PHARMACY TECHNICIAN, cont. 2</vt:lpstr>
      <vt:lpstr>COURSES AND TUITION</vt:lpstr>
      <vt:lpstr>APPLICATION PROCESS</vt:lpstr>
      <vt:lpstr>APPLICATION PROCESS, cont.</vt:lpstr>
      <vt:lpstr>FAQs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Pharmacy Technician Information Slides 2026</dc:title>
  <dc:creator>MARISA.GALAVIZ@tccd.edu</dc:creator>
  <dc:description>Remediated AV 3/4/2026</dc:description>
  <cp:lastModifiedBy>VO, AMY</cp:lastModifiedBy>
  <cp:revision>96</cp:revision>
  <dcterms:created xsi:type="dcterms:W3CDTF">2024-03-26T18:05:29Z</dcterms:created>
  <dcterms:modified xsi:type="dcterms:W3CDTF">2026-03-04T16:55:08Z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0x010100C670753C4926A64BA9C06C451CDE7B99</vt:lpwstr>
  </property>
</Properties>
</file>