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6" r:id="rId8"/>
    <p:sldId id="275" r:id="rId9"/>
    <p:sldId id="277" r:id="rId10"/>
    <p:sldId id="278" r:id="rId11"/>
    <p:sldId id="279" r:id="rId12"/>
    <p:sldId id="280" r:id="rId13"/>
    <p:sldId id="281"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SUbh9MMQxdRBg4g2Uzwlg==" hashData="s1DCapKNe2UnX8l3OGTM0TgmgC+MPHXXzR6vNqMDDUR38OTbC7iF4Ykod/mPCRIx4bw4NfX7BIbKtE2qSnYKfw=="/>
  <p:extLst>
    <p:ext uri="{521415D9-36F7-43E2-AB2F-B90AF26B5E84}">
      <p14:sectionLst xmlns:p14="http://schemas.microsoft.com/office/powerpoint/2010/main">
        <p14:section name="TCCD Internal Audit Plan 2025-2027" id="{923DF3F0-A462-431D-8D84-5E1370CFBB1B}">
          <p14:sldIdLst>
            <p14:sldId id="256"/>
            <p14:sldId id="270"/>
            <p14:sldId id="271"/>
            <p14:sldId id="272"/>
            <p14:sldId id="273"/>
            <p14:sldId id="274"/>
            <p14:sldId id="276"/>
            <p14:sldId id="275"/>
            <p14:sldId id="277"/>
            <p14:sldId id="278"/>
            <p14:sldId id="279"/>
            <p14:sldId id="280"/>
            <p14:sldId id="281"/>
          </p14:sldIdLst>
        </p14:section>
        <p14:section name="Originals" id="{A7A21A06-512B-4044-88AB-4F3495534D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000066"/>
    <a:srgbClr val="002060"/>
    <a:srgbClr val="2F5597"/>
    <a:srgbClr val="AD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2BEC2-8827-4DD4-9A4B-859B1616F6E0}" v="72" dt="2025-08-03T17:34:46.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9" autoAdjust="0"/>
    <p:restoredTop sz="94673" autoAdjust="0"/>
  </p:normalViewPr>
  <p:slideViewPr>
    <p:cSldViewPr snapToGrid="0">
      <p:cViewPr varScale="1">
        <p:scale>
          <a:sx n="101" d="100"/>
          <a:sy n="101" d="100"/>
        </p:scale>
        <p:origin x="91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ickr.com/photos/81894496@N06/15896297412"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30A3-B7BF-9C9E-ABF0-DDDB736AE4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7D214D-0274-AA29-BFB5-50D9CB491C2D}"/>
              </a:ext>
            </a:extLst>
          </p:cNvPr>
          <p:cNvSpPr>
            <a:spLocks noGrp="1"/>
          </p:cNvSpPr>
          <p:nvPr>
            <p:ph type="sldNum" sz="quarter" idx="10"/>
          </p:nvPr>
        </p:nvSpPr>
        <p:spPr/>
        <p:txBody>
          <a:bodyPr/>
          <a:lstStyle/>
          <a:p>
            <a:fld id="{1A4237C1-40C5-40F9-B71C-C9C394E449CA}" type="slidenum">
              <a:rPr lang="en-US" smtClean="0"/>
              <a:pPr/>
              <a:t>‹#›</a:t>
            </a:fld>
            <a:endParaRPr lang="en-US" dirty="0"/>
          </a:p>
        </p:txBody>
      </p:sp>
    </p:spTree>
    <p:extLst>
      <p:ext uri="{BB962C8B-B14F-4D97-AF65-F5344CB8AC3E}">
        <p14:creationId xmlns:p14="http://schemas.microsoft.com/office/powerpoint/2010/main" val="106742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74351B-7933-1AAA-7D9E-BCB4BEF5756E}"/>
              </a:ext>
            </a:extLst>
          </p:cNvPr>
          <p:cNvSpPr txBox="1"/>
          <p:nvPr userDrawn="1"/>
        </p:nvSpPr>
        <p:spPr>
          <a:xfrm>
            <a:off x="2883379" y="2329934"/>
            <a:ext cx="6094562" cy="1200329"/>
          </a:xfrm>
          <a:prstGeom prst="rect">
            <a:avLst/>
          </a:prstGeom>
          <a:noFill/>
        </p:spPr>
        <p:txBody>
          <a:bodyPr wrap="square">
            <a:spAutoFit/>
          </a:bodyPr>
          <a:lstStyle/>
          <a:p>
            <a:pPr algn="ctr"/>
            <a:r>
              <a:rPr lang="en-US" sz="3600" dirty="0">
                <a:solidFill>
                  <a:srgbClr val="002060"/>
                </a:solidFill>
              </a:rPr>
              <a:t>Appendix A – Audit Project </a:t>
            </a:r>
          </a:p>
          <a:p>
            <a:pPr algn="ctr"/>
            <a:r>
              <a:rPr lang="en-US" sz="3600" dirty="0">
                <a:solidFill>
                  <a:srgbClr val="002060"/>
                </a:solidFill>
              </a:rPr>
              <a:t>Descriptions</a:t>
            </a:r>
          </a:p>
        </p:txBody>
      </p:sp>
    </p:spTree>
    <p:extLst>
      <p:ext uri="{BB962C8B-B14F-4D97-AF65-F5344CB8AC3E}">
        <p14:creationId xmlns:p14="http://schemas.microsoft.com/office/powerpoint/2010/main" val="166725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aphicFrame>
        <p:nvGraphicFramePr>
          <p:cNvPr id="2" name="Group 116">
            <a:extLst>
              <a:ext uri="{FF2B5EF4-FFF2-40B4-BE49-F238E27FC236}">
                <a16:creationId xmlns:a16="http://schemas.microsoft.com/office/drawing/2014/main" id="{364EDFFF-53F3-2B20-C7F8-8652C0C67E17}"/>
              </a:ext>
            </a:extLst>
          </p:cNvPr>
          <p:cNvGraphicFramePr>
            <a:graphicFrameLocks noGrp="1"/>
          </p:cNvGraphicFramePr>
          <p:nvPr userDrawn="1">
            <p:extLst>
              <p:ext uri="{D42A27DB-BD31-4B8C-83A1-F6EECF244321}">
                <p14:modId xmlns:p14="http://schemas.microsoft.com/office/powerpoint/2010/main" val="2506799095"/>
              </p:ext>
            </p:extLst>
          </p:nvPr>
        </p:nvGraphicFramePr>
        <p:xfrm>
          <a:off x="152399" y="721738"/>
          <a:ext cx="11817927" cy="5244433"/>
        </p:xfrm>
        <a:graphic>
          <a:graphicData uri="http://schemas.openxmlformats.org/drawingml/2006/table">
            <a:tbl>
              <a:tblPr/>
              <a:tblGrid>
                <a:gridCol w="1586063">
                  <a:extLst>
                    <a:ext uri="{9D8B030D-6E8A-4147-A177-3AD203B41FA5}">
                      <a16:colId xmlns:a16="http://schemas.microsoft.com/office/drawing/2014/main" val="20000"/>
                    </a:ext>
                  </a:extLst>
                </a:gridCol>
                <a:gridCol w="7090599">
                  <a:extLst>
                    <a:ext uri="{9D8B030D-6E8A-4147-A177-3AD203B41FA5}">
                      <a16:colId xmlns:a16="http://schemas.microsoft.com/office/drawing/2014/main" val="20001"/>
                    </a:ext>
                  </a:extLst>
                </a:gridCol>
                <a:gridCol w="995381">
                  <a:extLst>
                    <a:ext uri="{9D8B030D-6E8A-4147-A177-3AD203B41FA5}">
                      <a16:colId xmlns:a16="http://schemas.microsoft.com/office/drawing/2014/main" val="20002"/>
                    </a:ext>
                  </a:extLst>
                </a:gridCol>
                <a:gridCol w="995381">
                  <a:extLst>
                    <a:ext uri="{9D8B030D-6E8A-4147-A177-3AD203B41FA5}">
                      <a16:colId xmlns:a16="http://schemas.microsoft.com/office/drawing/2014/main" val="1874779727"/>
                    </a:ext>
                  </a:extLst>
                </a:gridCol>
                <a:gridCol w="1150503">
                  <a:extLst>
                    <a:ext uri="{9D8B030D-6E8A-4147-A177-3AD203B41FA5}">
                      <a16:colId xmlns:a16="http://schemas.microsoft.com/office/drawing/2014/main" val="20003"/>
                    </a:ext>
                  </a:extLst>
                </a:gridCol>
              </a:tblGrid>
              <a:tr h="3676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 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Segment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Category</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1817731">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Faculty Workload/Pay</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MS PGothic" pitchFamily="34" charset="-128"/>
                        </a:rPr>
                        <a:t>To evaluate compliance with the Texas Education Code (TEC) 51.402 and applicable District requirements related to and monitoring faculty workload.  A report is filed with the governing board by department, of the academic duties and services performed by each member of the faculty during the nine-month academic year.  </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MS PGothic" pitchFamily="34" charset="-128"/>
                        </a:rPr>
                        <a:t>TCCD is compliant with Southern Association of Colleges and Schools Commission on Colleges (SACSCOC) Principle 6.2 b has employed a sufficient number of full-time faculty members to ensure curriculum and program quality, integrity, and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MS PGothic" pitchFamily="34" charset="-128"/>
                        </a:rPr>
                        <a:t>Compliant with laws for allowable hours to teach, canceled classes, overload hours, and changes in all systems to ensure no overpayments.</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53957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Student Fees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ＭＳ Ｐゴシック" charset="-128"/>
                        </a:rPr>
                        <a:t>Perform an overall process and controls review of  student fees, including approval, usage, balances, classification, and accounting practices.  Ensure we are complying with Federal and State requirements, TEC Chapter 54 student fee expenditures and transfers are allowable and any other areas identified during the process review.   </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2"/>
                  </a:ext>
                </a:extLst>
              </a:tr>
              <a:tr h="815914">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Return of Title IV Funds</a:t>
                      </a: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lang="en-US" sz="1200" dirty="0">
                          <a:latin typeface="Georgia" pitchFamily="18" charset="0"/>
                        </a:rPr>
                        <a:t>To evaluate compliance with Federal Regulations related to the Return of Title IV Funds (R2T4).  General rules that apply to the student financial assistance programs include Pell Grant, Federal Supplemental Educational Opportunity Grant (FSEOG), Federal Direct Loans,</a:t>
                      </a:r>
                      <a:r>
                        <a:rPr lang="en-US" sz="1200" baseline="0" dirty="0">
                          <a:latin typeface="Georgia" pitchFamily="18" charset="0"/>
                        </a:rPr>
                        <a:t> and any other areas identified during the process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Finance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3"/>
                  </a:ext>
                </a:extLst>
              </a:tr>
              <a:tr h="786587">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Board of Trustees and Chancellor Expenses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Georgia" panose="02040502050405020303" pitchFamily="18" charset="0"/>
                          <a:ea typeface="+mn-ea"/>
                          <a:cs typeface="+mn-cs"/>
                        </a:rPr>
                        <a:t>To assess the compliance, transparency, and efficiency of the processes governing the reimbursement of expenses, ensuring the funds are utilized in accordance with applicable policies, guidelines, and regulatory requirements.</a:t>
                      </a:r>
                    </a:p>
                    <a:p>
                      <a:endParaRPr lang="en-US" sz="1200" dirty="0">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Finance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bl>
          </a:graphicData>
        </a:graphic>
      </p:graphicFrame>
      <p:sp>
        <p:nvSpPr>
          <p:cNvPr id="4" name="Title 1">
            <a:extLst>
              <a:ext uri="{FF2B5EF4-FFF2-40B4-BE49-F238E27FC236}">
                <a16:creationId xmlns:a16="http://schemas.microsoft.com/office/drawing/2014/main" id="{133C7255-A513-4565-AFE1-F0BD3E4A710C}"/>
              </a:ext>
            </a:extLst>
          </p:cNvPr>
          <p:cNvSpPr txBox="1">
            <a:spLocks/>
          </p:cNvSpPr>
          <p:nvPr userDrawn="1"/>
        </p:nvSpPr>
        <p:spPr bwMode="auto">
          <a:xfrm>
            <a:off x="2595421" y="60382"/>
            <a:ext cx="6781800" cy="685800"/>
          </a:xfrm>
          <a:prstGeom prst="rect">
            <a:avLst/>
          </a:prstGeom>
          <a:noFill/>
          <a:ln w="9525">
            <a:noFill/>
            <a:miter lim="800000"/>
            <a:headEnd/>
            <a:tailEnd/>
          </a:ln>
        </p:spPr>
        <p:txBody>
          <a:bodyPr/>
          <a:lstStyle/>
          <a:p>
            <a:pPr eaLnBrk="0" hangingPunct="0"/>
            <a:r>
              <a:rPr lang="en-US" sz="3500" b="1" dirty="0">
                <a:latin typeface="Cambria" pitchFamily="18" charset="0"/>
              </a:rPr>
              <a:t>2025-2026 Internal Audit Plan</a:t>
            </a:r>
          </a:p>
        </p:txBody>
      </p:sp>
    </p:spTree>
    <p:extLst>
      <p:ext uri="{BB962C8B-B14F-4D97-AF65-F5344CB8AC3E}">
        <p14:creationId xmlns:p14="http://schemas.microsoft.com/office/powerpoint/2010/main" val="106153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graphicFrame>
        <p:nvGraphicFramePr>
          <p:cNvPr id="2" name="Group 116">
            <a:extLst>
              <a:ext uri="{FF2B5EF4-FFF2-40B4-BE49-F238E27FC236}">
                <a16:creationId xmlns:a16="http://schemas.microsoft.com/office/drawing/2014/main" id="{364EDFFF-53F3-2B20-C7F8-8652C0C67E17}"/>
              </a:ext>
            </a:extLst>
          </p:cNvPr>
          <p:cNvGraphicFramePr>
            <a:graphicFrameLocks noGrp="1"/>
          </p:cNvGraphicFramePr>
          <p:nvPr userDrawn="1">
            <p:extLst>
              <p:ext uri="{D42A27DB-BD31-4B8C-83A1-F6EECF244321}">
                <p14:modId xmlns:p14="http://schemas.microsoft.com/office/powerpoint/2010/main" val="1245543001"/>
              </p:ext>
            </p:extLst>
          </p:nvPr>
        </p:nvGraphicFramePr>
        <p:xfrm>
          <a:off x="336430" y="644105"/>
          <a:ext cx="11558857" cy="5342197"/>
        </p:xfrm>
        <a:graphic>
          <a:graphicData uri="http://schemas.openxmlformats.org/drawingml/2006/table">
            <a:tbl>
              <a:tblPr/>
              <a:tblGrid>
                <a:gridCol w="1805859">
                  <a:extLst>
                    <a:ext uri="{9D8B030D-6E8A-4147-A177-3AD203B41FA5}">
                      <a16:colId xmlns:a16="http://schemas.microsoft.com/office/drawing/2014/main" val="20000"/>
                    </a:ext>
                  </a:extLst>
                </a:gridCol>
                <a:gridCol w="6520274">
                  <a:extLst>
                    <a:ext uri="{9D8B030D-6E8A-4147-A177-3AD203B41FA5}">
                      <a16:colId xmlns:a16="http://schemas.microsoft.com/office/drawing/2014/main" val="20001"/>
                    </a:ext>
                  </a:extLst>
                </a:gridCol>
                <a:gridCol w="1097332">
                  <a:extLst>
                    <a:ext uri="{9D8B030D-6E8A-4147-A177-3AD203B41FA5}">
                      <a16:colId xmlns:a16="http://schemas.microsoft.com/office/drawing/2014/main" val="20002"/>
                    </a:ext>
                  </a:extLst>
                </a:gridCol>
                <a:gridCol w="912511">
                  <a:extLst>
                    <a:ext uri="{9D8B030D-6E8A-4147-A177-3AD203B41FA5}">
                      <a16:colId xmlns:a16="http://schemas.microsoft.com/office/drawing/2014/main" val="3171821003"/>
                    </a:ext>
                  </a:extLst>
                </a:gridCol>
                <a:gridCol w="1222881">
                  <a:extLst>
                    <a:ext uri="{9D8B030D-6E8A-4147-A177-3AD203B41FA5}">
                      <a16:colId xmlns:a16="http://schemas.microsoft.com/office/drawing/2014/main" val="20003"/>
                    </a:ext>
                  </a:extLst>
                </a:gridCol>
              </a:tblGrid>
              <a:tr h="3129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 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Segment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Category</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623112">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Campus Club Accounts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An overall review of each TCCD campus student club accounts process and to assess the current policy and procedures that are in place.  The purpose of such a review would be to ensure accountability and the clubs are managing finances according to established guidelines and policies.  Meeting institutional requirements and maintaining their active status. Review any other areas identified during the process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544083">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Dual Credit</a:t>
                      </a: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itchFamily="18" charset="0"/>
                        </a:rPr>
                        <a:t>To ensure TCCD is in compliance with applicable policies and procedures, and state laws and rules regarding matters such as student waivers, student eligibility, courses offered, and contract agreements</a:t>
                      </a:r>
                      <a:r>
                        <a:rPr lang="en-US" sz="1200" baseline="0" dirty="0">
                          <a:latin typeface="Georgia" pitchFamily="18" charset="0"/>
                        </a:rPr>
                        <a:t>, and any other areas identified during the process review.</a:t>
                      </a:r>
                      <a:endParaRPr lang="en-US" sz="1200" dirty="0">
                        <a:latin typeface="Georgia" pitchFamily="18" charset="0"/>
                      </a:endParaRPr>
                    </a:p>
                    <a:p>
                      <a:endParaRPr lang="en-US" sz="1200" dirty="0">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Academics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Operation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2"/>
                  </a:ext>
                </a:extLst>
              </a:tr>
              <a:tr h="620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Campus Security and Safety</a:t>
                      </a: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r>
                        <a:rPr lang="en-US" sz="1200" dirty="0">
                          <a:latin typeface="Georgia" panose="02040502050405020303" pitchFamily="18" charset="0"/>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r>
                        <a:rPr lang="en-US" sz="1200" dirty="0">
                          <a:latin typeface="Georgia" pitchFamily="18" charset="0"/>
                        </a:rPr>
                        <a:t>Assessing adherence to federal and state regulations, including the Clery Act.  Review policies and procedures, to include requirements for emergency notifications, timely warnings, sexual assault, stalking prevention and response.  Evaluate the effectiveness and efficiency of campus safety operations.  Review emergency management plans, evacuation procedures and communication systems.  Review any other areas identified during the process review.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Operations and Support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3"/>
                  </a:ext>
                </a:extLst>
              </a:tr>
              <a:tr h="571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Fuel</a:t>
                      </a: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r>
                        <a:rPr lang="en-US" sz="1200" dirty="0">
                          <a:latin typeface="Georgia" panose="02040502050405020303" pitchFamily="18" charset="0"/>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To evaluate compliance with regulations related to purchasing, storing, and required licenses/certifications for fuel.  To ensure charges are appropriate, fuel access has the proper protocols in place and usage properly documented.  Documented SOP's for propane, natural gas, regular, diesel, red dye, etc. and any other areas identified during the process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lang="en-US" sz="1200" dirty="0">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Facilities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r h="591388">
                <a:tc>
                  <a:txBody>
                    <a:bodyPr/>
                    <a:lstStyle/>
                    <a:p>
                      <a:pPr algn="ctr"/>
                      <a:r>
                        <a:rPr lang="en-US" sz="1200" dirty="0">
                          <a:latin typeface="Georgia" panose="02040502050405020303" pitchFamily="18" charset="0"/>
                        </a:rPr>
                        <a:t>Administrative and Privileged Rights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lang="en-US" sz="1200" dirty="0">
                          <a:latin typeface="Georgia" pitchFamily="18" charset="0"/>
                        </a:rPr>
                        <a:t>Review the</a:t>
                      </a:r>
                      <a:r>
                        <a:rPr lang="en-US" sz="1200" baseline="0" dirty="0">
                          <a:latin typeface="Georgia" pitchFamily="18" charset="0"/>
                        </a:rPr>
                        <a:t> overall process and controls for Administrative and Privileged Rights and audit the users or groups with administrative rights, to include centralized and decentralized IT applications.  To ensure appropriateness and adequacy of controls to risk exposure. Review any other areas identified during the process review.</a:t>
                      </a:r>
                      <a:endParaRPr lang="en-US" sz="1200" dirty="0">
                        <a:latin typeface="Georgia" pitchFamily="18" charset="0"/>
                      </a:endParaRP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921289556"/>
                  </a:ext>
                </a:extLst>
              </a:tr>
            </a:tbl>
          </a:graphicData>
        </a:graphic>
      </p:graphicFrame>
      <p:sp>
        <p:nvSpPr>
          <p:cNvPr id="4" name="Title 1">
            <a:extLst>
              <a:ext uri="{FF2B5EF4-FFF2-40B4-BE49-F238E27FC236}">
                <a16:creationId xmlns:a16="http://schemas.microsoft.com/office/drawing/2014/main" id="{133C7255-A513-4565-AFE1-F0BD3E4A710C}"/>
              </a:ext>
            </a:extLst>
          </p:cNvPr>
          <p:cNvSpPr txBox="1">
            <a:spLocks/>
          </p:cNvSpPr>
          <p:nvPr userDrawn="1"/>
        </p:nvSpPr>
        <p:spPr bwMode="auto">
          <a:xfrm>
            <a:off x="2595421" y="25878"/>
            <a:ext cx="6781800" cy="685800"/>
          </a:xfrm>
          <a:prstGeom prst="rect">
            <a:avLst/>
          </a:prstGeom>
          <a:noFill/>
          <a:ln w="9525">
            <a:noFill/>
            <a:miter lim="800000"/>
            <a:headEnd/>
            <a:tailEnd/>
          </a:ln>
        </p:spPr>
        <p:txBody>
          <a:bodyPr/>
          <a:lstStyle/>
          <a:p>
            <a:pPr eaLnBrk="0" hangingPunct="0"/>
            <a:r>
              <a:rPr lang="en-US" sz="3500" b="1" dirty="0">
                <a:latin typeface="Cambria" pitchFamily="18" charset="0"/>
              </a:rPr>
              <a:t>2025-2026 Internal Audit Plan</a:t>
            </a:r>
          </a:p>
        </p:txBody>
      </p:sp>
    </p:spTree>
    <p:extLst>
      <p:ext uri="{BB962C8B-B14F-4D97-AF65-F5344CB8AC3E}">
        <p14:creationId xmlns:p14="http://schemas.microsoft.com/office/powerpoint/2010/main" val="2436085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graphicFrame>
        <p:nvGraphicFramePr>
          <p:cNvPr id="2" name="Group 116">
            <a:extLst>
              <a:ext uri="{FF2B5EF4-FFF2-40B4-BE49-F238E27FC236}">
                <a16:creationId xmlns:a16="http://schemas.microsoft.com/office/drawing/2014/main" id="{364EDFFF-53F3-2B20-C7F8-8652C0C67E17}"/>
              </a:ext>
            </a:extLst>
          </p:cNvPr>
          <p:cNvGraphicFramePr>
            <a:graphicFrameLocks noGrp="1"/>
          </p:cNvGraphicFramePr>
          <p:nvPr userDrawn="1">
            <p:extLst>
              <p:ext uri="{D42A27DB-BD31-4B8C-83A1-F6EECF244321}">
                <p14:modId xmlns:p14="http://schemas.microsoft.com/office/powerpoint/2010/main" val="1378215706"/>
              </p:ext>
            </p:extLst>
          </p:nvPr>
        </p:nvGraphicFramePr>
        <p:xfrm>
          <a:off x="109267" y="635475"/>
          <a:ext cx="11817927" cy="5614337"/>
        </p:xfrm>
        <a:graphic>
          <a:graphicData uri="http://schemas.openxmlformats.org/drawingml/2006/table">
            <a:tbl>
              <a:tblPr/>
              <a:tblGrid>
                <a:gridCol w="1633269">
                  <a:extLst>
                    <a:ext uri="{9D8B030D-6E8A-4147-A177-3AD203B41FA5}">
                      <a16:colId xmlns:a16="http://schemas.microsoft.com/office/drawing/2014/main" val="20000"/>
                    </a:ext>
                  </a:extLst>
                </a:gridCol>
                <a:gridCol w="6739557">
                  <a:extLst>
                    <a:ext uri="{9D8B030D-6E8A-4147-A177-3AD203B41FA5}">
                      <a16:colId xmlns:a16="http://schemas.microsoft.com/office/drawing/2014/main" val="20001"/>
                    </a:ext>
                  </a:extLst>
                </a:gridCol>
                <a:gridCol w="1239877">
                  <a:extLst>
                    <a:ext uri="{9D8B030D-6E8A-4147-A177-3AD203B41FA5}">
                      <a16:colId xmlns:a16="http://schemas.microsoft.com/office/drawing/2014/main" val="20002"/>
                    </a:ext>
                  </a:extLst>
                </a:gridCol>
                <a:gridCol w="785004">
                  <a:extLst>
                    <a:ext uri="{9D8B030D-6E8A-4147-A177-3AD203B41FA5}">
                      <a16:colId xmlns:a16="http://schemas.microsoft.com/office/drawing/2014/main" val="2431058322"/>
                    </a:ext>
                  </a:extLst>
                </a:gridCol>
                <a:gridCol w="1420220">
                  <a:extLst>
                    <a:ext uri="{9D8B030D-6E8A-4147-A177-3AD203B41FA5}">
                      <a16:colId xmlns:a16="http://schemas.microsoft.com/office/drawing/2014/main" val="20003"/>
                    </a:ext>
                  </a:extLst>
                </a:gridCol>
              </a:tblGrid>
              <a:tr h="3331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 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Segment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Category</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969557">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Ransomware Risk Management</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Assessment of relevant cybersecurity controls and test the College’s readiness to detect and respond to a ransomware event with tabletop exercises.  Assess approximately 70 NIST CSF control subcategories relevant to ransomware and incident response preparedness.  Review policies, procedures, and relevant documentation.  Review any other areas identified during the process review.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98702855"/>
                  </a:ext>
                </a:extLst>
              </a:tr>
              <a:tr h="803379">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Penetration Testing</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Identify possible vulnerabilities that could be exploited by an inside or outside threat of the College’s security perimeter. Testing can include both physical and technical security controls, and can include non-technical methods of attack. These types of testing can be conducted on hardware, software, or firmware components of an information system.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2117338068"/>
                  </a:ext>
                </a:extLst>
              </a:tr>
              <a:tr h="979776">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Vulnerability Management and Scanning</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To ensure SOP’s are documented and up-to-date.  Ensure compliance with requirements of the TAC 202 Security Controls Catalog, control RA-5-Vulnerability Monitoring and Scanning, and evaluate if a vulnerability management process existed that would allow for timely detection and remediation of vulnerabilities within the District’s technology infrastructure.   Review any other areas identified during the process review.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3758904944"/>
                  </a:ext>
                </a:extLst>
              </a:tr>
              <a:tr h="1124440">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Intrusion prevention/detection system</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Assessment of relevant NIST cybersecurity controls.  Ensure the controls have been properly implemented and operating effectively.  Computer security incident response process is effective and efficient, the incident response staff are adequately trained, and the logical and physical security and environmental protection controls are in place to appropriately safeguard the College’s IDPS devices and the data within them.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Information Technology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132212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SB – 17 </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Ensure managements responses to corrective actions were implemented.  Ensure TCCD continues to abide by and in compliance with SB-17.  Review the Faculty Handbook, job descriptions and responsibilities across all departments within the College.  Review the chart of accounts, job positions, organizational chart, services, departments, and activities.  Review employees and new hires signed the SB-17 acknowledgment form.  Ensure the college website and training resources are in compliance with SB-17 requirements.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District - Administration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Low-Medium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3018960184"/>
                  </a:ext>
                </a:extLst>
              </a:tr>
            </a:tbl>
          </a:graphicData>
        </a:graphic>
      </p:graphicFrame>
      <p:sp>
        <p:nvSpPr>
          <p:cNvPr id="4" name="Title 1">
            <a:extLst>
              <a:ext uri="{FF2B5EF4-FFF2-40B4-BE49-F238E27FC236}">
                <a16:creationId xmlns:a16="http://schemas.microsoft.com/office/drawing/2014/main" id="{133C7255-A513-4565-AFE1-F0BD3E4A710C}"/>
              </a:ext>
            </a:extLst>
          </p:cNvPr>
          <p:cNvSpPr txBox="1">
            <a:spLocks/>
          </p:cNvSpPr>
          <p:nvPr userDrawn="1"/>
        </p:nvSpPr>
        <p:spPr bwMode="auto">
          <a:xfrm>
            <a:off x="2595421" y="60382"/>
            <a:ext cx="6781800" cy="685800"/>
          </a:xfrm>
          <a:prstGeom prst="rect">
            <a:avLst/>
          </a:prstGeom>
          <a:noFill/>
          <a:ln w="9525">
            <a:noFill/>
            <a:miter lim="800000"/>
            <a:headEnd/>
            <a:tailEnd/>
          </a:ln>
        </p:spPr>
        <p:txBody>
          <a:bodyPr/>
          <a:lstStyle/>
          <a:p>
            <a:pPr eaLnBrk="0" hangingPunct="0"/>
            <a:r>
              <a:rPr lang="en-US" sz="3500" b="1" dirty="0">
                <a:latin typeface="Cambria" pitchFamily="18" charset="0"/>
              </a:rPr>
              <a:t>2025-2026 Internal Audit Plan</a:t>
            </a:r>
          </a:p>
        </p:txBody>
      </p:sp>
    </p:spTree>
    <p:extLst>
      <p:ext uri="{BB962C8B-B14F-4D97-AF65-F5344CB8AC3E}">
        <p14:creationId xmlns:p14="http://schemas.microsoft.com/office/powerpoint/2010/main" val="2500418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content -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0A2F-74F0-4261-B067-C0A1ACFE1960}"/>
              </a:ext>
            </a:extLst>
          </p:cNvPr>
          <p:cNvSpPr>
            <a:spLocks/>
          </p:cNvSpPr>
          <p:nvPr userDrawn="1"/>
        </p:nvSpPr>
        <p:spPr bwMode="auto">
          <a:xfrm>
            <a:off x="304800" y="24367"/>
            <a:ext cx="8229600" cy="445655"/>
          </a:xfrm>
          <a:prstGeom prst="rect">
            <a:avLst/>
          </a:prstGeom>
          <a:noFill/>
          <a:ln w="9525">
            <a:noFill/>
            <a:miter lim="800000"/>
            <a:headEnd/>
            <a:tailEnd/>
          </a:ln>
        </p:spPr>
        <p:txBody>
          <a:bodyPr anchor="ctr"/>
          <a:lstStyle/>
          <a:p>
            <a:pPr eaLnBrk="0" hangingPunct="0"/>
            <a:r>
              <a:rPr lang="en-US" b="1" dirty="0">
                <a:latin typeface="Georgia" pitchFamily="18" charset="0"/>
              </a:rPr>
              <a:t>Audit Plan FY 2026 – 2027 and 2027 - 2028</a:t>
            </a:r>
            <a:endParaRPr lang="en-US" b="1" dirty="0">
              <a:solidFill>
                <a:srgbClr val="FF0000"/>
              </a:solidFill>
              <a:latin typeface="Georgia" pitchFamily="18" charset="0"/>
            </a:endParaRPr>
          </a:p>
        </p:txBody>
      </p:sp>
      <p:sp>
        <p:nvSpPr>
          <p:cNvPr id="6" name="Text Box 4">
            <a:extLst>
              <a:ext uri="{FF2B5EF4-FFF2-40B4-BE49-F238E27FC236}">
                <a16:creationId xmlns:a16="http://schemas.microsoft.com/office/drawing/2014/main" id="{311546D1-CACC-424D-54CC-47C501C76D9A}"/>
              </a:ext>
            </a:extLst>
          </p:cNvPr>
          <p:cNvSpPr txBox="1">
            <a:spLocks noChangeArrowheads="1"/>
          </p:cNvSpPr>
          <p:nvPr userDrawn="1"/>
        </p:nvSpPr>
        <p:spPr bwMode="auto">
          <a:xfrm>
            <a:off x="325583" y="386342"/>
            <a:ext cx="11449473" cy="692497"/>
          </a:xfrm>
          <a:prstGeom prst="rect">
            <a:avLst/>
          </a:prstGeom>
          <a:noFill/>
          <a:ln w="9525">
            <a:noFill/>
            <a:miter lim="800000"/>
            <a:headEnd/>
            <a:tailEnd/>
          </a:ln>
        </p:spPr>
        <p:txBody>
          <a:bodyPr wrap="square">
            <a:spAutoFit/>
          </a:bodyPr>
          <a:lstStyle/>
          <a:p>
            <a:pPr>
              <a:spcBef>
                <a:spcPct val="85000"/>
              </a:spcBef>
            </a:pPr>
            <a:r>
              <a:rPr lang="en-US" sz="1300" dirty="0">
                <a:latin typeface="Georgia" pitchFamily="18" charset="0"/>
              </a:rPr>
              <a:t>Planned projects selected for the three year rolling 2025 - 2027 Internal Audit Plan.  This schedule list audits that are planned for the following two years and is a living document.  This allows for continuous risk assessments throughout the year and allowing for audits to be added or removed based upon current or emerging factors.  </a:t>
            </a:r>
          </a:p>
        </p:txBody>
      </p:sp>
      <p:graphicFrame>
        <p:nvGraphicFramePr>
          <p:cNvPr id="7" name="Group 28">
            <a:extLst>
              <a:ext uri="{FF2B5EF4-FFF2-40B4-BE49-F238E27FC236}">
                <a16:creationId xmlns:a16="http://schemas.microsoft.com/office/drawing/2014/main" id="{F9C81D62-DC61-6B89-C425-0E0CE59B755C}"/>
              </a:ext>
            </a:extLst>
          </p:cNvPr>
          <p:cNvGraphicFramePr>
            <a:graphicFrameLocks/>
          </p:cNvGraphicFramePr>
          <p:nvPr userDrawn="1">
            <p:extLst>
              <p:ext uri="{D42A27DB-BD31-4B8C-83A1-F6EECF244321}">
                <p14:modId xmlns:p14="http://schemas.microsoft.com/office/powerpoint/2010/main" val="473135740"/>
              </p:ext>
            </p:extLst>
          </p:nvPr>
        </p:nvGraphicFramePr>
        <p:xfrm>
          <a:off x="416944" y="1044334"/>
          <a:ext cx="11299036" cy="5236968"/>
        </p:xfrm>
        <a:graphic>
          <a:graphicData uri="http://schemas.openxmlformats.org/drawingml/2006/table">
            <a:tbl>
              <a:tblPr/>
              <a:tblGrid>
                <a:gridCol w="5404899">
                  <a:extLst>
                    <a:ext uri="{9D8B030D-6E8A-4147-A177-3AD203B41FA5}">
                      <a16:colId xmlns:a16="http://schemas.microsoft.com/office/drawing/2014/main" val="20000"/>
                    </a:ext>
                  </a:extLst>
                </a:gridCol>
                <a:gridCol w="5894137">
                  <a:extLst>
                    <a:ext uri="{9D8B030D-6E8A-4147-A177-3AD203B41FA5}">
                      <a16:colId xmlns:a16="http://schemas.microsoft.com/office/drawing/2014/main" val="20001"/>
                    </a:ext>
                  </a:extLst>
                </a:gridCol>
              </a:tblGrid>
              <a:tr h="28802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FY 2026 - 2027</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endParaRPr kumimoji="0" lang="en-US" sz="1100" b="0"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2385631">
                <a:tc>
                  <a:txBody>
                    <a:bodyPr/>
                    <a:lstStyle/>
                    <a:p>
                      <a:pPr marL="114300" marR="0" lvl="0" indent="-114300" algn="l" defTabSz="914400" rtl="0" eaLnBrk="0" fontAlgn="base" latinLnBrk="0" hangingPunct="0">
                        <a:lnSpc>
                          <a:spcPct val="100000"/>
                        </a:lnSpc>
                        <a:spcBef>
                          <a:spcPct val="10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Culture Audit</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Asset Management</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Accreditation</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International Students Services</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Required Regulatory Reporting</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 Automotive Technology Vehicle Inventory</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Culinary, Hospitality</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Backup and Recovery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Wireless Network, Network and Network Reliability (proper configuration &amp; controls)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Application Software Security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Board and Chancellor Expenses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Campus Club Accounts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Remediation Audits from 2025 – 2026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829">
                <a:tc gridSpan="2">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FY 2027 - 2028</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extLst>
                  <a:ext uri="{0D108BD9-81ED-4DB2-BD59-A6C34878D82A}">
                    <a16:rowId xmlns:a16="http://schemas.microsoft.com/office/drawing/2014/main" val="10002"/>
                  </a:ext>
                </a:extLst>
              </a:tr>
              <a:tr h="2367028">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Bookstore Contract Review </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Data Analytics Project</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Succession Planning Information</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Enrollment – growth, retention, contraction</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Hazelwood Exemptions</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Computer Science</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Contract Administration</a:t>
                      </a:r>
                    </a:p>
                  </a:txBody>
                  <a:tcPr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IT Governance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Infrastructure, Continuity &amp; Recovery Planning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Customer/Technical Support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Board and Chancellor Expenses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Campus Club Accounts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Remediation Audits from 2026 – 2027</a:t>
                      </a:r>
                    </a:p>
                  </a:txBody>
                  <a:tcPr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700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 blu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69076-F2A2-6845-49FD-A269025EC9E8}"/>
              </a:ext>
            </a:extLst>
          </p:cNvPr>
          <p:cNvSpPr txBox="1"/>
          <p:nvPr userDrawn="1"/>
        </p:nvSpPr>
        <p:spPr>
          <a:xfrm>
            <a:off x="2943045" y="1802921"/>
            <a:ext cx="6719977" cy="2062103"/>
          </a:xfrm>
          <a:prstGeom prst="rect">
            <a:avLst/>
          </a:prstGeom>
          <a:noFill/>
        </p:spPr>
        <p:txBody>
          <a:bodyPr wrap="square" rtlCol="0">
            <a:spAutoFit/>
          </a:bodyPr>
          <a:lstStyle/>
          <a:p>
            <a:pPr algn="ctr"/>
            <a:r>
              <a:rPr lang="en-US" sz="3200" b="1" dirty="0"/>
              <a:t>TCCD Internal Audit Department</a:t>
            </a:r>
            <a:br>
              <a:rPr lang="en-US" sz="3200" b="1" dirty="0"/>
            </a:br>
            <a:r>
              <a:rPr lang="en-US" sz="3200" b="1" dirty="0"/>
              <a:t>Three-year Audit Plan</a:t>
            </a:r>
            <a:br>
              <a:rPr lang="en-US" sz="3200" b="1" dirty="0"/>
            </a:br>
            <a:r>
              <a:rPr lang="en-US" sz="3200" b="1" dirty="0"/>
              <a:t>Thank You</a:t>
            </a:r>
            <a:br>
              <a:rPr lang="en-US" sz="3200" b="1" dirty="0"/>
            </a:br>
            <a:r>
              <a:rPr lang="en-US" sz="3200" b="1" dirty="0"/>
              <a:t>Questions?</a:t>
            </a:r>
          </a:p>
        </p:txBody>
      </p:sp>
    </p:spTree>
    <p:extLst>
      <p:ext uri="{BB962C8B-B14F-4D97-AF65-F5344CB8AC3E}">
        <p14:creationId xmlns:p14="http://schemas.microsoft.com/office/powerpoint/2010/main" val="177259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c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AA6947-8CF7-1342-8429-C8F3A00C7A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Freeform 11">
            <a:extLst>
              <a:ext uri="{FF2B5EF4-FFF2-40B4-BE49-F238E27FC236}">
                <a16:creationId xmlns:a16="http://schemas.microsoft.com/office/drawing/2014/main" id="{D5969325-BBE7-144D-8AFF-B0617665E43A}"/>
              </a:ext>
            </a:extLst>
          </p:cNvPr>
          <p:cNvSpPr/>
          <p:nvPr userDrawn="1"/>
        </p:nvSpPr>
        <p:spPr>
          <a:xfrm>
            <a:off x="3435940" y="0"/>
            <a:ext cx="2623225" cy="6861243"/>
          </a:xfrm>
          <a:custGeom>
            <a:avLst/>
            <a:gdLst>
              <a:gd name="connsiteX0" fmla="*/ 2166025 w 2623225"/>
              <a:gd name="connsiteY0" fmla="*/ 0 h 6861243"/>
              <a:gd name="connsiteX1" fmla="*/ 2623225 w 2623225"/>
              <a:gd name="connsiteY1" fmla="*/ 0 h 6861243"/>
              <a:gd name="connsiteX2" fmla="*/ 457200 w 2623225"/>
              <a:gd name="connsiteY2" fmla="*/ 6861243 h 6861243"/>
              <a:gd name="connsiteX3" fmla="*/ 0 w 2623225"/>
              <a:gd name="connsiteY3" fmla="*/ 6861243 h 6861243"/>
              <a:gd name="connsiteX4" fmla="*/ 2166025 w 2623225"/>
              <a:gd name="connsiteY4" fmla="*/ 0 h 686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25" h="6861243">
                <a:moveTo>
                  <a:pt x="2166025" y="0"/>
                </a:moveTo>
                <a:lnTo>
                  <a:pt x="2623225" y="0"/>
                </a:lnTo>
                <a:lnTo>
                  <a:pt x="457200" y="6861243"/>
                </a:lnTo>
                <a:lnTo>
                  <a:pt x="0" y="6861243"/>
                </a:lnTo>
                <a:lnTo>
                  <a:pt x="2166025" y="0"/>
                </a:lnTo>
                <a:close/>
              </a:path>
            </a:pathLst>
          </a:cu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A65E801-CAEB-2842-8CE2-808ABAF638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21632" y="2132350"/>
            <a:ext cx="2057400" cy="2057400"/>
          </a:xfrm>
          <a:prstGeom prst="rect">
            <a:avLst/>
          </a:prstGeom>
        </p:spPr>
      </p:pic>
      <p:sp>
        <p:nvSpPr>
          <p:cNvPr id="4" name="TextBox 3">
            <a:extLst>
              <a:ext uri="{FF2B5EF4-FFF2-40B4-BE49-F238E27FC236}">
                <a16:creationId xmlns:a16="http://schemas.microsoft.com/office/drawing/2014/main" id="{0344512B-DC4F-FE94-CF11-EE1518F498AE}"/>
              </a:ext>
            </a:extLst>
          </p:cNvPr>
          <p:cNvSpPr txBox="1"/>
          <p:nvPr userDrawn="1"/>
        </p:nvSpPr>
        <p:spPr>
          <a:xfrm>
            <a:off x="5760721" y="3397951"/>
            <a:ext cx="5925550" cy="369332"/>
          </a:xfrm>
          <a:prstGeom prst="rect">
            <a:avLst/>
          </a:prstGeom>
          <a:noFill/>
        </p:spPr>
        <p:txBody>
          <a:bodyPr wrap="square" rtlCol="0">
            <a:spAutoFit/>
          </a:bodyPr>
          <a:lstStyle/>
          <a:p>
            <a:pPr algn="ctr"/>
            <a:r>
              <a:rPr lang="en-US" dirty="0"/>
              <a:t>Presented by:</a:t>
            </a:r>
          </a:p>
        </p:txBody>
      </p:sp>
      <p:sp>
        <p:nvSpPr>
          <p:cNvPr id="7" name="TextBox 6">
            <a:extLst>
              <a:ext uri="{FF2B5EF4-FFF2-40B4-BE49-F238E27FC236}">
                <a16:creationId xmlns:a16="http://schemas.microsoft.com/office/drawing/2014/main" id="{A620AD8B-80F7-9B50-5D77-B50484D10279}"/>
              </a:ext>
            </a:extLst>
          </p:cNvPr>
          <p:cNvSpPr txBox="1"/>
          <p:nvPr userDrawn="1"/>
        </p:nvSpPr>
        <p:spPr>
          <a:xfrm>
            <a:off x="5762993" y="4732379"/>
            <a:ext cx="5923278" cy="369332"/>
          </a:xfrm>
          <a:prstGeom prst="rect">
            <a:avLst/>
          </a:prstGeom>
          <a:noFill/>
        </p:spPr>
        <p:txBody>
          <a:bodyPr wrap="square" rtlCol="0">
            <a:spAutoFit/>
          </a:bodyPr>
          <a:lstStyle/>
          <a:p>
            <a:pPr algn="ctr"/>
            <a:r>
              <a:rPr lang="en-US" dirty="0"/>
              <a:t>Presentation Date:</a:t>
            </a:r>
          </a:p>
        </p:txBody>
      </p:sp>
      <p:sp>
        <p:nvSpPr>
          <p:cNvPr id="5" name="TextBox 4">
            <a:extLst>
              <a:ext uri="{FF2B5EF4-FFF2-40B4-BE49-F238E27FC236}">
                <a16:creationId xmlns:a16="http://schemas.microsoft.com/office/drawing/2014/main" id="{7EC60C17-80EC-C711-5530-C1B7BB3B9D0C}"/>
              </a:ext>
            </a:extLst>
          </p:cNvPr>
          <p:cNvSpPr txBox="1"/>
          <p:nvPr userDrawn="1"/>
        </p:nvSpPr>
        <p:spPr>
          <a:xfrm>
            <a:off x="5900467" y="1682151"/>
            <a:ext cx="5218981" cy="1323439"/>
          </a:xfrm>
          <a:prstGeom prst="rect">
            <a:avLst/>
          </a:prstGeom>
          <a:noFill/>
        </p:spPr>
        <p:txBody>
          <a:bodyPr wrap="square" rtlCol="0">
            <a:spAutoFit/>
          </a:bodyPr>
          <a:lstStyle/>
          <a:p>
            <a:pPr algn="ctr"/>
            <a:r>
              <a:rPr lang="en-US" sz="4000" dirty="0"/>
              <a:t>TCCD Internal Audit Plan 2025 - 2027</a:t>
            </a:r>
          </a:p>
        </p:txBody>
      </p:sp>
      <p:sp>
        <p:nvSpPr>
          <p:cNvPr id="8" name="TextBox 7">
            <a:extLst>
              <a:ext uri="{FF2B5EF4-FFF2-40B4-BE49-F238E27FC236}">
                <a16:creationId xmlns:a16="http://schemas.microsoft.com/office/drawing/2014/main" id="{3A7B3444-18AA-CFD2-4E8B-0F7428CD372C}"/>
              </a:ext>
            </a:extLst>
          </p:cNvPr>
          <p:cNvSpPr txBox="1"/>
          <p:nvPr userDrawn="1"/>
        </p:nvSpPr>
        <p:spPr>
          <a:xfrm>
            <a:off x="7056313" y="3756196"/>
            <a:ext cx="33643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accent1">
                    <a:lumMod val="75000"/>
                  </a:schemeClr>
                </a:solidFill>
              </a:rPr>
              <a:t>Tracey Shockley</a:t>
            </a:r>
          </a:p>
        </p:txBody>
      </p:sp>
      <p:sp>
        <p:nvSpPr>
          <p:cNvPr id="10" name="TextBox 9">
            <a:extLst>
              <a:ext uri="{FF2B5EF4-FFF2-40B4-BE49-F238E27FC236}">
                <a16:creationId xmlns:a16="http://schemas.microsoft.com/office/drawing/2014/main" id="{2B313A92-B550-C791-1CD0-3F17B3A2D358}"/>
              </a:ext>
            </a:extLst>
          </p:cNvPr>
          <p:cNvSpPr txBox="1"/>
          <p:nvPr userDrawn="1"/>
        </p:nvSpPr>
        <p:spPr>
          <a:xfrm>
            <a:off x="7154385" y="5062231"/>
            <a:ext cx="30819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August 14,2025</a:t>
            </a:r>
          </a:p>
        </p:txBody>
      </p:sp>
    </p:spTree>
    <p:extLst>
      <p:ext uri="{BB962C8B-B14F-4D97-AF65-F5344CB8AC3E}">
        <p14:creationId xmlns:p14="http://schemas.microsoft.com/office/powerpoint/2010/main" val="83924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mp; content - sing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BE6C36-2933-A4EC-5C5C-812079BC8AF9}"/>
              </a:ext>
            </a:extLst>
          </p:cNvPr>
          <p:cNvSpPr txBox="1"/>
          <p:nvPr userDrawn="1"/>
        </p:nvSpPr>
        <p:spPr>
          <a:xfrm>
            <a:off x="838200" y="974087"/>
            <a:ext cx="10515600" cy="507882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In accordance with The Institute of Internal Auditors’ Global Internal Audit Standards, Standard 9.4 – Internal Audit Plan, the Internal Audit Department has prepared a three year rolling risk-based Internal Audit Plan for Fiscal Years 2025 – 2027.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Per Standard 9.2, the Audit Plan serves as a strategy to help guide the internal audit function toward the fulfillment of the long-term objectives and success of the organization.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kern="1200" dirty="0">
                <a:solidFill>
                  <a:schemeClr val="tx1"/>
                </a:solidFill>
                <a:effectLst/>
                <a:latin typeface="Georgia" panose="02040502050405020303" pitchFamily="18" charset="0"/>
                <a:ea typeface="+mn-ea"/>
                <a:cs typeface="+mn-cs"/>
              </a:rPr>
              <a:t>For Fiscal Year 2025 – 2026, the Internal Audit Department will be staffed with one Internal Audit Director, one staff position and co-sourcing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Per Standard 9.1, the scope of work reviews the reliability and integrity of financial and operational information, ensure compliance with those policies, plans, procedures, laws, and regulations that could have a significant impact on operations and reports.  Review the safeguarding of assets, appraise the effectiveness and efficiency of operations, and review operations and programs to ascertain whether results are consistent with established goals and objectives, and the operations or programs are being implemented or performed as intended.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three year rolling audit plan is a description of the internal audit activities that will be performed by the Internal Audit Department during the Fiscal Year.  The three year plan is a living document that can be modified at any point in time dependent upon any emerging risk, changes in control risk, and inherent risk.  </a:t>
            </a:r>
          </a:p>
        </p:txBody>
      </p:sp>
      <p:sp>
        <p:nvSpPr>
          <p:cNvPr id="8" name="TextBox 7">
            <a:extLst>
              <a:ext uri="{FF2B5EF4-FFF2-40B4-BE49-F238E27FC236}">
                <a16:creationId xmlns:a16="http://schemas.microsoft.com/office/drawing/2014/main" id="{50C72ADD-B678-B3D7-62BD-991DC04B2262}"/>
              </a:ext>
            </a:extLst>
          </p:cNvPr>
          <p:cNvSpPr txBox="1"/>
          <p:nvPr userDrawn="1"/>
        </p:nvSpPr>
        <p:spPr>
          <a:xfrm>
            <a:off x="4574161" y="237711"/>
            <a:ext cx="2956703"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004C72"/>
                </a:solidFill>
                <a:effectLst/>
                <a:uLnTx/>
                <a:uFillTx/>
                <a:latin typeface="Calibri" panose="020F0502020204030204"/>
                <a:ea typeface="+mj-ea"/>
                <a:cs typeface="+mj-cs"/>
              </a:rPr>
              <a:t>Overview</a:t>
            </a:r>
            <a:endParaRPr lang="en-US" dirty="0"/>
          </a:p>
        </p:txBody>
      </p:sp>
    </p:spTree>
    <p:extLst>
      <p:ext uri="{BB962C8B-B14F-4D97-AF65-F5344CB8AC3E}">
        <p14:creationId xmlns:p14="http://schemas.microsoft.com/office/powerpoint/2010/main" val="255287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ngl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BACA9E-1C54-B51F-21CB-ECDD8FC2DBB2}"/>
              </a:ext>
            </a:extLst>
          </p:cNvPr>
          <p:cNvSpPr txBox="1"/>
          <p:nvPr userDrawn="1"/>
        </p:nvSpPr>
        <p:spPr>
          <a:xfrm>
            <a:off x="810887" y="707366"/>
            <a:ext cx="4250715" cy="769441"/>
          </a:xfrm>
          <a:prstGeom prst="rect">
            <a:avLst/>
          </a:prstGeom>
          <a:noFill/>
        </p:spPr>
        <p:txBody>
          <a:bodyPr wrap="none" rtlCol="0">
            <a:spAutoFit/>
          </a:bodyPr>
          <a:lstStyle/>
          <a:p>
            <a:r>
              <a:rPr lang="en-US" sz="4400" b="1" dirty="0">
                <a:solidFill>
                  <a:schemeClr val="accent1">
                    <a:lumMod val="75000"/>
                  </a:schemeClr>
                </a:solidFill>
              </a:rPr>
              <a:t>Table of Contents</a:t>
            </a:r>
          </a:p>
        </p:txBody>
      </p:sp>
      <p:sp>
        <p:nvSpPr>
          <p:cNvPr id="6" name="Rectangle 4">
            <a:extLst>
              <a:ext uri="{FF2B5EF4-FFF2-40B4-BE49-F238E27FC236}">
                <a16:creationId xmlns:a16="http://schemas.microsoft.com/office/drawing/2014/main" id="{59AA8613-F383-5042-BE48-8543D44E5760}"/>
              </a:ext>
            </a:extLst>
          </p:cNvPr>
          <p:cNvSpPr>
            <a:spLocks noChangeArrowheads="1"/>
          </p:cNvSpPr>
          <p:nvPr userDrawn="1"/>
        </p:nvSpPr>
        <p:spPr bwMode="white">
          <a:xfrm>
            <a:off x="923637" y="4549917"/>
            <a:ext cx="10187708" cy="1447800"/>
          </a:xfrm>
          <a:prstGeom prst="rect">
            <a:avLst/>
          </a:prstGeom>
          <a:noFill/>
          <a:ln w="9525">
            <a:solidFill>
              <a:schemeClr val="tx1"/>
            </a:solidFill>
            <a:miter lim="800000"/>
            <a:headEnd/>
            <a:tailEnd/>
          </a:ln>
        </p:spPr>
        <p:txBody>
          <a:bodyPr/>
          <a:lstStyle/>
          <a:p>
            <a:pPr marL="342891" indent="-342891" algn="ctr" eaLnBrk="0" hangingPunct="0">
              <a:lnSpc>
                <a:spcPct val="95000"/>
              </a:lnSpc>
              <a:spcBef>
                <a:spcPct val="5000"/>
              </a:spcBef>
            </a:pPr>
            <a:r>
              <a:rPr lang="en-US" altLang="en-US" b="1" i="1" u="sng" dirty="0">
                <a:latin typeface="Georgia" pitchFamily="18" charset="0"/>
              </a:rPr>
              <a:t>Internal Audit Defined</a:t>
            </a:r>
          </a:p>
          <a:p>
            <a:pPr marL="342891" indent="-342891" algn="ctr" eaLnBrk="0" hangingPunct="0">
              <a:spcBef>
                <a:spcPct val="5000"/>
              </a:spcBef>
            </a:pPr>
            <a:r>
              <a:rPr lang="en-US" altLang="en-US" sz="1400" i="1" dirty="0">
                <a:latin typeface="Georgia" pitchFamily="18" charset="0"/>
              </a:rPr>
              <a:t>Internal auditing is an independent, objective assurance and consulting activity designed to add value and improve an organization’s operations.  It helps an organization accomplish its objectives by bringing a systematic, disciplined approach to evaluate and improve the effectiveness of </a:t>
            </a:r>
            <a:r>
              <a:rPr lang="en-US" altLang="en-US" sz="1400" i="1" u="sng" dirty="0">
                <a:latin typeface="Georgia" pitchFamily="18" charset="0"/>
              </a:rPr>
              <a:t>risk management</a:t>
            </a:r>
            <a:r>
              <a:rPr lang="en-US" altLang="en-US" sz="1400" i="1" dirty="0">
                <a:latin typeface="Georgia" pitchFamily="18" charset="0"/>
              </a:rPr>
              <a:t>, </a:t>
            </a:r>
            <a:r>
              <a:rPr lang="en-US" altLang="en-US" sz="1400" i="1" u="sng" dirty="0">
                <a:latin typeface="Georgia" pitchFamily="18" charset="0"/>
              </a:rPr>
              <a:t>control</a:t>
            </a:r>
            <a:r>
              <a:rPr lang="en-US" altLang="en-US" sz="1400" i="1" dirty="0">
                <a:latin typeface="Georgia" pitchFamily="18" charset="0"/>
              </a:rPr>
              <a:t> and </a:t>
            </a:r>
            <a:r>
              <a:rPr lang="en-US" altLang="en-US" sz="1400" i="1" u="sng" dirty="0">
                <a:latin typeface="Georgia" pitchFamily="18" charset="0"/>
              </a:rPr>
              <a:t>governance processes</a:t>
            </a:r>
            <a:r>
              <a:rPr lang="en-US" altLang="en-US" sz="1400" i="1" dirty="0">
                <a:latin typeface="Georgia" pitchFamily="18" charset="0"/>
              </a:rPr>
              <a:t>.</a:t>
            </a:r>
          </a:p>
          <a:p>
            <a:pPr marL="342891" indent="-342891" algn="ctr" eaLnBrk="0" hangingPunct="0">
              <a:lnSpc>
                <a:spcPct val="95000"/>
              </a:lnSpc>
              <a:spcBef>
                <a:spcPct val="5000"/>
              </a:spcBef>
            </a:pPr>
            <a:endParaRPr lang="en-US" altLang="en-US" sz="1400" i="1" dirty="0">
              <a:latin typeface="Georgia" pitchFamily="18" charset="0"/>
            </a:endParaRPr>
          </a:p>
          <a:p>
            <a:pPr marL="342891" indent="-342891" algn="ctr" eaLnBrk="0" hangingPunct="0">
              <a:lnSpc>
                <a:spcPct val="95000"/>
              </a:lnSpc>
              <a:spcBef>
                <a:spcPct val="5000"/>
              </a:spcBef>
            </a:pPr>
            <a:r>
              <a:rPr lang="en-US" altLang="en-US" sz="1400" i="1" dirty="0">
                <a:latin typeface="Georgia" pitchFamily="18" charset="0"/>
              </a:rPr>
              <a:t>Source:  The Institute of Internal Auditors Professional Standards</a:t>
            </a:r>
          </a:p>
        </p:txBody>
      </p:sp>
      <p:sp>
        <p:nvSpPr>
          <p:cNvPr id="2" name="TextBox 1">
            <a:extLst>
              <a:ext uri="{FF2B5EF4-FFF2-40B4-BE49-F238E27FC236}">
                <a16:creationId xmlns:a16="http://schemas.microsoft.com/office/drawing/2014/main" id="{E66E72CC-F418-33B3-0ABE-C518DB04CBF4}"/>
              </a:ext>
            </a:extLst>
          </p:cNvPr>
          <p:cNvSpPr txBox="1"/>
          <p:nvPr userDrawn="1"/>
        </p:nvSpPr>
        <p:spPr>
          <a:xfrm>
            <a:off x="897152" y="1518246"/>
            <a:ext cx="10179774" cy="1631216"/>
          </a:xfrm>
          <a:prstGeom prst="rect">
            <a:avLst/>
          </a:prstGeom>
          <a:noFill/>
        </p:spPr>
        <p:txBody>
          <a:bodyPr wrap="none" rtlCol="0">
            <a:spAutoFit/>
          </a:bodyPr>
          <a:lstStyle/>
          <a:p>
            <a:r>
              <a:rPr lang="en-US" sz="2000" dirty="0"/>
              <a:t>2025 – 2027 Internal Audit Planning and Approach                                                                                4</a:t>
            </a:r>
          </a:p>
          <a:p>
            <a:r>
              <a:rPr lang="en-US" sz="2000" dirty="0"/>
              <a:t>Determination of Key Risks                                                                                                                          6</a:t>
            </a:r>
          </a:p>
          <a:p>
            <a:r>
              <a:rPr lang="en-US" sz="2000" dirty="0"/>
              <a:t>Summary of Identified Projects                                                                                                                   7</a:t>
            </a:r>
          </a:p>
          <a:p>
            <a:r>
              <a:rPr lang="en-US" sz="2000" dirty="0"/>
              <a:t>Appendix A – Audit Project Descriptions                                                                                                   9</a:t>
            </a:r>
          </a:p>
          <a:p>
            <a:r>
              <a:rPr lang="en-US" sz="2000" dirty="0"/>
              <a:t>Year Two and Three Identified Projects                                                                                                     13</a:t>
            </a:r>
          </a:p>
        </p:txBody>
      </p:sp>
    </p:spTree>
    <p:extLst>
      <p:ext uri="{BB962C8B-B14F-4D97-AF65-F5344CB8AC3E}">
        <p14:creationId xmlns:p14="http://schemas.microsoft.com/office/powerpoint/2010/main" val="357993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 sing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96FA4B-EB1F-06FA-7059-0AF2520870DF}"/>
              </a:ext>
            </a:extLst>
          </p:cNvPr>
          <p:cNvSpPr txBox="1"/>
          <p:nvPr userDrawn="1"/>
        </p:nvSpPr>
        <p:spPr>
          <a:xfrm>
            <a:off x="927699" y="483080"/>
            <a:ext cx="10433290" cy="5978560"/>
          </a:xfrm>
          <a:prstGeom prst="rect">
            <a:avLst/>
          </a:prstGeom>
          <a:noFill/>
        </p:spPr>
        <p:txBody>
          <a:bodyPr wrap="square" rtlCol="0">
            <a:spAutoFit/>
          </a:bodyPr>
          <a:lstStyle/>
          <a:p>
            <a:pPr marL="0" indent="0" eaLnBrk="0" hangingPunct="0">
              <a:buNone/>
            </a:pPr>
            <a:r>
              <a:rPr lang="en-US" b="1" dirty="0">
                <a:latin typeface="Georgia" pitchFamily="18" charset="0"/>
              </a:rPr>
              <a:t>2025- 2027 Internal Audit Planning and Approach</a:t>
            </a:r>
          </a:p>
          <a:p>
            <a:pPr marL="0" indent="0">
              <a:spcBef>
                <a:spcPct val="85000"/>
              </a:spcBef>
              <a:buNone/>
            </a:pPr>
            <a:r>
              <a:rPr lang="en-US" sz="1800" dirty="0">
                <a:latin typeface="Georgia" pitchFamily="18" charset="0"/>
              </a:rPr>
              <a:t>				To create the 2025 - 2027 Internal Audit Plan, IA has gathered 					information to understand the primary strategies, objectives, and 				risks for Tarrant County College District (TCCD).   IA performed 				a risk assessment by interviewing members of Management in 					different college functions and considering risk percentages for 				TCCD using the Internal Audit Universe Risk Model, auditable 					areas that have not be previously reviewed, and other applicable 				sources.  </a:t>
            </a:r>
          </a:p>
          <a:p>
            <a:pPr marL="0" indent="0">
              <a:spcBef>
                <a:spcPct val="85000"/>
              </a:spcBef>
              <a:buNone/>
            </a:pPr>
            <a:r>
              <a:rPr lang="en-US" sz="1800" dirty="0">
                <a:latin typeface="Georgia" pitchFamily="18" charset="0"/>
              </a:rPr>
              <a:t>				Internal Audit also considered managements’ input and areas that would not only impact the College operationally, but financially.  Projects were then selected for the 2025 - 2027 Internal Audit Plan based primarily upon the degree to which the projects might address key risks identified during the risk assessment and planning process.    </a:t>
            </a:r>
          </a:p>
          <a:p>
            <a:pPr marL="0" indent="0">
              <a:spcBef>
                <a:spcPct val="85000"/>
              </a:spcBef>
              <a:buNone/>
            </a:pPr>
            <a:r>
              <a:rPr lang="en-US" sz="1800" dirty="0">
                <a:latin typeface="Georgia" pitchFamily="18" charset="0"/>
              </a:rPr>
              <a:t>Internal Audit will continue to conduct walkthroughs for each auditable area within the College.  </a:t>
            </a:r>
          </a:p>
          <a:p>
            <a:pPr marL="0" indent="0">
              <a:spcBef>
                <a:spcPct val="85000"/>
              </a:spcBef>
              <a:buNone/>
            </a:pPr>
            <a:r>
              <a:rPr lang="en-US" sz="1800" dirty="0">
                <a:latin typeface="Georgia" pitchFamily="18" charset="0"/>
              </a:rPr>
              <a:t>Internal Audit will update the planned projects and provide the updated planned projects to Management and to the Board throughout the year.  </a:t>
            </a:r>
          </a:p>
          <a:p>
            <a:pPr marL="0" indent="0">
              <a:spcBef>
                <a:spcPct val="85000"/>
              </a:spcBef>
              <a:buNone/>
            </a:pPr>
            <a:endParaRPr lang="en-US" sz="1800" dirty="0">
              <a:latin typeface="Georgia" pitchFamily="18" charset="0"/>
            </a:endParaRPr>
          </a:p>
        </p:txBody>
      </p:sp>
      <p:pic>
        <p:nvPicPr>
          <p:cNvPr id="4" name="Picture 3" descr="A checklist with calculator and glasses&#10;&#10;AI-generated content may be incorrect.">
            <a:extLst>
              <a:ext uri="{FF2B5EF4-FFF2-40B4-BE49-F238E27FC236}">
                <a16:creationId xmlns:a16="http://schemas.microsoft.com/office/drawing/2014/main" id="{0E7CA5AA-7F3C-EC5A-02B8-8FD47FB4CC2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699" y="898215"/>
            <a:ext cx="3507039" cy="2724879"/>
          </a:xfrm>
          <a:prstGeom prst="rect">
            <a:avLst/>
          </a:prstGeom>
        </p:spPr>
      </p:pic>
    </p:spTree>
    <p:extLst>
      <p:ext uri="{BB962C8B-B14F-4D97-AF65-F5344CB8AC3E}">
        <p14:creationId xmlns:p14="http://schemas.microsoft.com/office/powerpoint/2010/main" val="222209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BC3D39-CB07-E87A-BC6F-305A3DA9588A}"/>
              </a:ext>
            </a:extLst>
          </p:cNvPr>
          <p:cNvSpPr txBox="1"/>
          <p:nvPr userDrawn="1"/>
        </p:nvSpPr>
        <p:spPr>
          <a:xfrm>
            <a:off x="283539" y="3771295"/>
            <a:ext cx="11624923" cy="2585323"/>
          </a:xfrm>
          <a:prstGeom prst="rect">
            <a:avLst/>
          </a:prstGeom>
          <a:noFill/>
        </p:spPr>
        <p:txBody>
          <a:bodyPr wrap="square" rtlCol="0">
            <a:spAutoFit/>
          </a:bodyPr>
          <a:lstStyle/>
          <a:p>
            <a:r>
              <a:rPr lang="en-US" dirty="0"/>
              <a:t>The Cybersecurity Topical Requirement ensures that internal auditors approach cybersecurity audits with a consistent methodology. It emphasizes the need for auditors to develop a thorough understanding of the cybersecurity landscape, encompassing potential threats, vulnerabilities, and the implications of cyber incidents for organizational operations. By establishing a baseline for cybersecurity audits, The IIA provides a roadmap that organizations of all sizes can adopt, promoting consistency and reducing the variability that has historically characterized cybersecurity audits. </a:t>
            </a:r>
          </a:p>
          <a:p>
            <a:endParaRPr lang="en-US" dirty="0"/>
          </a:p>
          <a:p>
            <a:r>
              <a:rPr lang="en-US" dirty="0"/>
              <a:t>Unlike traditional audit approaches that often treat cybersecurity as an isolated risk, this requirement mandates that cybersecurity risks be integrated into audit plans continuously. This shift recognizes that cyber threats are dynamic, requiring an ongoing and adaptive audit approach.</a:t>
            </a:r>
          </a:p>
        </p:txBody>
      </p:sp>
      <p:sp>
        <p:nvSpPr>
          <p:cNvPr id="7" name="TextBox 6">
            <a:extLst>
              <a:ext uri="{FF2B5EF4-FFF2-40B4-BE49-F238E27FC236}">
                <a16:creationId xmlns:a16="http://schemas.microsoft.com/office/drawing/2014/main" id="{2F87F5C5-4F70-C8D9-8A87-6B5340F84332}"/>
              </a:ext>
            </a:extLst>
          </p:cNvPr>
          <p:cNvSpPr txBox="1"/>
          <p:nvPr userDrawn="1"/>
        </p:nvSpPr>
        <p:spPr>
          <a:xfrm>
            <a:off x="6261342" y="755497"/>
            <a:ext cx="5647119" cy="3139321"/>
          </a:xfrm>
          <a:prstGeom prst="rect">
            <a:avLst/>
          </a:prstGeom>
          <a:noFill/>
        </p:spPr>
        <p:txBody>
          <a:bodyPr wrap="square" rtlCol="0">
            <a:spAutoFit/>
          </a:bodyPr>
          <a:lstStyle/>
          <a:p>
            <a:r>
              <a:rPr lang="en-US" dirty="0"/>
              <a:t>Designed to ensure consistency in cybersecurity auditing. The guidance is mandatory for assurance services and recommended for advisory services. The goal of the guide is to align efforts and encourage collaboration between audit and InfoSec teams. Governance: Formal strategy, policies, defined roles, and stakeholder engagement. Risk Management: Cyber risk assessment, accountability, incident response, and awareness training. Controls: Internal and vendor security, talent development, continuous monitoring, IT lifecycle security, and network/ endpoint protection</a:t>
            </a:r>
          </a:p>
        </p:txBody>
      </p:sp>
      <p:pic>
        <p:nvPicPr>
          <p:cNvPr id="3" name="Picture 2" descr="Device and padlock">
            <a:extLst>
              <a:ext uri="{FF2B5EF4-FFF2-40B4-BE49-F238E27FC236}">
                <a16:creationId xmlns:a16="http://schemas.microsoft.com/office/drawing/2014/main" id="{1A2452D0-ABD9-594E-E6C8-AABC438EEE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538" y="897146"/>
            <a:ext cx="5977804" cy="2874149"/>
          </a:xfrm>
          <a:prstGeom prst="rect">
            <a:avLst/>
          </a:prstGeom>
        </p:spPr>
      </p:pic>
      <p:sp>
        <p:nvSpPr>
          <p:cNvPr id="5" name="TextBox 4">
            <a:extLst>
              <a:ext uri="{FF2B5EF4-FFF2-40B4-BE49-F238E27FC236}">
                <a16:creationId xmlns:a16="http://schemas.microsoft.com/office/drawing/2014/main" id="{714DD027-DA61-D3D7-D05D-B230A3E4ADCF}"/>
              </a:ext>
            </a:extLst>
          </p:cNvPr>
          <p:cNvSpPr txBox="1"/>
          <p:nvPr userDrawn="1"/>
        </p:nvSpPr>
        <p:spPr>
          <a:xfrm>
            <a:off x="2518900" y="207041"/>
            <a:ext cx="8281359" cy="584775"/>
          </a:xfrm>
          <a:prstGeom prst="rect">
            <a:avLst/>
          </a:prstGeom>
          <a:noFill/>
        </p:spPr>
        <p:txBody>
          <a:bodyPr wrap="square" rtlCol="0">
            <a:spAutoFit/>
          </a:bodyPr>
          <a:lstStyle/>
          <a:p>
            <a:r>
              <a:rPr lang="en-US" sz="3200" b="1" dirty="0"/>
              <a:t>Cybersecurity Topical Requirements</a:t>
            </a:r>
          </a:p>
        </p:txBody>
      </p:sp>
    </p:spTree>
    <p:extLst>
      <p:ext uri="{BB962C8B-B14F-4D97-AF65-F5344CB8AC3E}">
        <p14:creationId xmlns:p14="http://schemas.microsoft.com/office/powerpoint/2010/main" val="47698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mp; content -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0A2F-74F0-4261-B067-C0A1ACFE1960}"/>
              </a:ext>
            </a:extLst>
          </p:cNvPr>
          <p:cNvSpPr>
            <a:spLocks/>
          </p:cNvSpPr>
          <p:nvPr userDrawn="1"/>
        </p:nvSpPr>
        <p:spPr bwMode="auto">
          <a:xfrm>
            <a:off x="304800" y="228600"/>
            <a:ext cx="8229600" cy="445655"/>
          </a:xfrm>
          <a:prstGeom prst="rect">
            <a:avLst/>
          </a:prstGeom>
          <a:noFill/>
          <a:ln w="9525">
            <a:noFill/>
            <a:miter lim="800000"/>
            <a:headEnd/>
            <a:tailEnd/>
          </a:ln>
        </p:spPr>
        <p:txBody>
          <a:bodyPr anchor="ctr"/>
          <a:lstStyle/>
          <a:p>
            <a:pPr eaLnBrk="0" hangingPunct="0"/>
            <a:r>
              <a:rPr lang="en-US" b="1" dirty="0">
                <a:latin typeface="Georgia" pitchFamily="18" charset="0"/>
              </a:rPr>
              <a:t>Determination of Key Risks</a:t>
            </a:r>
            <a:endParaRPr lang="en-US" b="1" dirty="0">
              <a:solidFill>
                <a:srgbClr val="FF0000"/>
              </a:solidFill>
              <a:latin typeface="Georgia" pitchFamily="18" charset="0"/>
            </a:endParaRPr>
          </a:p>
        </p:txBody>
      </p:sp>
      <p:sp>
        <p:nvSpPr>
          <p:cNvPr id="6" name="Text Box 4">
            <a:extLst>
              <a:ext uri="{FF2B5EF4-FFF2-40B4-BE49-F238E27FC236}">
                <a16:creationId xmlns:a16="http://schemas.microsoft.com/office/drawing/2014/main" id="{311546D1-CACC-424D-54CC-47C501C76D9A}"/>
              </a:ext>
            </a:extLst>
          </p:cNvPr>
          <p:cNvSpPr txBox="1">
            <a:spLocks noChangeArrowheads="1"/>
          </p:cNvSpPr>
          <p:nvPr userDrawn="1"/>
        </p:nvSpPr>
        <p:spPr bwMode="auto">
          <a:xfrm>
            <a:off x="325584" y="720444"/>
            <a:ext cx="9972964" cy="830997"/>
          </a:xfrm>
          <a:prstGeom prst="rect">
            <a:avLst/>
          </a:prstGeom>
          <a:noFill/>
          <a:ln w="9525">
            <a:noFill/>
            <a:miter lim="800000"/>
            <a:headEnd/>
            <a:tailEnd/>
          </a:ln>
        </p:spPr>
        <p:txBody>
          <a:bodyPr wrap="square">
            <a:spAutoFit/>
          </a:bodyPr>
          <a:lstStyle/>
          <a:p>
            <a:pPr>
              <a:spcBef>
                <a:spcPct val="85000"/>
              </a:spcBef>
            </a:pPr>
            <a:r>
              <a:rPr lang="en-US" sz="1600" dirty="0">
                <a:latin typeface="Georgia" pitchFamily="18" charset="0"/>
              </a:rPr>
              <a:t>The list below reflects key areas identified through the risk assessment process that could impact the achievement of  Tarrant County College Districts strategic objectives (Note:  This is not intended to provide a complete set of risks).  Please refer to the Audit Universe Manual for Risk Assessment.</a:t>
            </a:r>
          </a:p>
        </p:txBody>
      </p:sp>
      <p:graphicFrame>
        <p:nvGraphicFramePr>
          <p:cNvPr id="7" name="Group 28">
            <a:extLst>
              <a:ext uri="{FF2B5EF4-FFF2-40B4-BE49-F238E27FC236}">
                <a16:creationId xmlns:a16="http://schemas.microsoft.com/office/drawing/2014/main" id="{F9C81D62-DC61-6B89-C425-0E0CE59B755C}"/>
              </a:ext>
            </a:extLst>
          </p:cNvPr>
          <p:cNvGraphicFramePr>
            <a:graphicFrameLocks/>
          </p:cNvGraphicFramePr>
          <p:nvPr userDrawn="1">
            <p:extLst>
              <p:ext uri="{D42A27DB-BD31-4B8C-83A1-F6EECF244321}">
                <p14:modId xmlns:p14="http://schemas.microsoft.com/office/powerpoint/2010/main" val="2864063573"/>
              </p:ext>
            </p:extLst>
          </p:nvPr>
        </p:nvGraphicFramePr>
        <p:xfrm>
          <a:off x="415637" y="1554500"/>
          <a:ext cx="11462328" cy="4734156"/>
        </p:xfrm>
        <a:graphic>
          <a:graphicData uri="http://schemas.openxmlformats.org/drawingml/2006/table">
            <a:tbl>
              <a:tblPr/>
              <a:tblGrid>
                <a:gridCol w="3590822">
                  <a:extLst>
                    <a:ext uri="{9D8B030D-6E8A-4147-A177-3AD203B41FA5}">
                      <a16:colId xmlns:a16="http://schemas.microsoft.com/office/drawing/2014/main" val="20000"/>
                    </a:ext>
                  </a:extLst>
                </a:gridCol>
                <a:gridCol w="3915854">
                  <a:extLst>
                    <a:ext uri="{9D8B030D-6E8A-4147-A177-3AD203B41FA5}">
                      <a16:colId xmlns:a16="http://schemas.microsoft.com/office/drawing/2014/main" val="20001"/>
                    </a:ext>
                  </a:extLst>
                </a:gridCol>
                <a:gridCol w="3955652">
                  <a:extLst>
                    <a:ext uri="{9D8B030D-6E8A-4147-A177-3AD203B41FA5}">
                      <a16:colId xmlns:a16="http://schemas.microsoft.com/office/drawing/2014/main" val="20002"/>
                    </a:ext>
                  </a:extLst>
                </a:gridCol>
              </a:tblGrid>
              <a:tr h="348099">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TCCD Pervasive Risks – Auxiliary and Support Services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endParaRPr kumimoji="0" lang="en-US" sz="1100" b="0"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0" i="0" u="none" strike="noStrike" cap="none" normalizeH="0" baseline="0" dirty="0">
                          <a:ln>
                            <a:noFill/>
                          </a:ln>
                          <a:solidFill>
                            <a:schemeClr val="accent1">
                              <a:lumMod val="20000"/>
                              <a:lumOff val="80000"/>
                            </a:schemeClr>
                          </a:solidFill>
                          <a:effectLst/>
                          <a:latin typeface="Georgia" pitchFamily="18" charset="0"/>
                          <a:ea typeface="MS PGothic" pitchFamily="34" charset="-128"/>
                        </a:rPr>
                        <a:t>Line-Item Risk Possibilities</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2158218">
                <a:tc>
                  <a:txBody>
                    <a:bodyPr/>
                    <a:lstStyle/>
                    <a:p>
                      <a:pPr marL="114300" marR="0" lvl="0" indent="-114300" algn="l" defTabSz="914400" rtl="0" eaLnBrk="0" fontAlgn="base" latinLnBrk="0" hangingPunct="0">
                        <a:lnSpc>
                          <a:spcPct val="100000"/>
                        </a:lnSpc>
                        <a:spcBef>
                          <a:spcPct val="10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Construction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Maintenance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Custodial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Energy Management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Information Security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 Registrar Risk</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Transportation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Inventory Management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Police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Technology/Public Relations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Curriculum Risk</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Land Selection and Purchase</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Contractor Payment</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Regulatory Compliance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Fraud Risk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Technology Risk</a:t>
                      </a:r>
                      <a:r>
                        <a:rPr kumimoji="0" lang="en-US" sz="1100" b="0" i="0" u="none" strike="noStrike" cap="none" normalizeH="0" baseline="0" dirty="0">
                          <a:ln>
                            <a:noFill/>
                          </a:ln>
                          <a:solidFill>
                            <a:srgbClr val="FF0000"/>
                          </a:solidFill>
                          <a:effectLst/>
                          <a:latin typeface="Georgia" pitchFamily="18" charset="0"/>
                          <a:ea typeface="MS PGothic" pitchFamily="34" charset="-128"/>
                        </a:rPr>
                        <a:t>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Data Security Risk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Disaster Recovery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Officer  Training, Certification</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Student Records</a:t>
                      </a:r>
                    </a:p>
                    <a:p>
                      <a:pPr marL="228600" marR="0" lvl="0" indent="-22860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Bid Selection</a:t>
                      </a:r>
                    </a:p>
                    <a:p>
                      <a:pPr marL="228600" marR="0" lvl="0" indent="-22860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Application for grant funding - Title Funds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050">
                <a:tc gridSpan="2">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TCCD Pervasive Risks – Business and Financial Services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0" i="0" u="none" strike="noStrike" cap="none" normalizeH="0" baseline="0" dirty="0">
                          <a:ln>
                            <a:noFill/>
                          </a:ln>
                          <a:solidFill>
                            <a:schemeClr val="accent1">
                              <a:lumMod val="20000"/>
                              <a:lumOff val="80000"/>
                            </a:schemeClr>
                          </a:solidFill>
                          <a:effectLst/>
                          <a:latin typeface="Georgia" pitchFamily="18" charset="0"/>
                          <a:ea typeface="MS PGothic" pitchFamily="34" charset="-128"/>
                        </a:rPr>
                        <a:t>Line-Item Risk Possibilities</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2053789">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Payroll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Purchasing/Cash Disbursement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Purchasing/Bids &amp; Contracts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Investments/Grants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Financial Reporting Risk</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txBody>
                  <a:tcPr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Cash Management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Records Management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HR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Accounts Payable Risk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Workforce Education Risk</a:t>
                      </a:r>
                    </a:p>
                  </a:txBody>
                  <a:tcPr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Tax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Grant Management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Faculty Contracts Risk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Insurance Risk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Data Access Risk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Reimbursement Risk</a:t>
                      </a:r>
                    </a:p>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Disaster Recovery Risk</a:t>
                      </a:r>
                    </a:p>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ADA Monitoring for Funding</a:t>
                      </a:r>
                    </a:p>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Overtime pay</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9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CC0C-5B9A-BD38-A759-15AD260F938E}"/>
              </a:ext>
            </a:extLst>
          </p:cNvPr>
          <p:cNvSpPr>
            <a:spLocks/>
          </p:cNvSpPr>
          <p:nvPr userDrawn="1"/>
        </p:nvSpPr>
        <p:spPr bwMode="auto">
          <a:xfrm>
            <a:off x="228600" y="228600"/>
            <a:ext cx="7848600" cy="371764"/>
          </a:xfrm>
          <a:prstGeom prst="rect">
            <a:avLst/>
          </a:prstGeom>
          <a:noFill/>
          <a:ln w="9525">
            <a:noFill/>
            <a:miter lim="800000"/>
            <a:headEnd/>
            <a:tailEnd/>
          </a:ln>
        </p:spPr>
        <p:txBody>
          <a:bodyPr anchor="ctr"/>
          <a:lstStyle/>
          <a:p>
            <a:pPr eaLnBrk="0" hangingPunct="0"/>
            <a:r>
              <a:rPr lang="en-US" b="1" dirty="0">
                <a:latin typeface="Georgia" pitchFamily="18" charset="0"/>
              </a:rPr>
              <a:t>Summary of Identified Projects</a:t>
            </a:r>
            <a:r>
              <a:rPr lang="en-US" b="1" dirty="0">
                <a:latin typeface="Cambria" pitchFamily="18" charset="0"/>
              </a:rPr>
              <a:t> </a:t>
            </a:r>
            <a:endParaRPr lang="en-US" b="1" dirty="0">
              <a:solidFill>
                <a:srgbClr val="FF0000"/>
              </a:solidFill>
              <a:latin typeface="Cambria" pitchFamily="18" charset="0"/>
            </a:endParaRPr>
          </a:p>
        </p:txBody>
      </p:sp>
      <p:sp>
        <p:nvSpPr>
          <p:cNvPr id="5" name="Rectangle 101">
            <a:extLst>
              <a:ext uri="{FF2B5EF4-FFF2-40B4-BE49-F238E27FC236}">
                <a16:creationId xmlns:a16="http://schemas.microsoft.com/office/drawing/2014/main" id="{AD0F1541-F2EF-70AE-D861-F2C9C38E622A}"/>
              </a:ext>
            </a:extLst>
          </p:cNvPr>
          <p:cNvSpPr txBox="1">
            <a:spLocks noChangeArrowheads="1"/>
          </p:cNvSpPr>
          <p:nvPr userDrawn="1"/>
        </p:nvSpPr>
        <p:spPr>
          <a:xfrm>
            <a:off x="228599" y="548608"/>
            <a:ext cx="11483109" cy="942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sz="1400" dirty="0"/>
              <a:t>Based upon the risks identified, IA has classified the planned projects included in the following table.  IA estimates it will perform them between September 2025 and August 2028, depending on the scope of projects selected.  “</a:t>
            </a:r>
            <a:r>
              <a:rPr lang="en-US" sz="1400" i="1" dirty="0"/>
              <a:t>Planned Projects</a:t>
            </a:r>
            <a:r>
              <a:rPr lang="en-US" sz="1400" dirty="0"/>
              <a:t>” represent those projects that IA is planning to execute during 2025-2026.  The planned projects identify the Enterprise Risk Management (ERM Risk) to the College and tied to the 2030 Strategic Plan.</a:t>
            </a:r>
          </a:p>
          <a:p>
            <a:pPr marL="0" indent="0">
              <a:lnSpc>
                <a:spcPct val="95000"/>
              </a:lnSpc>
              <a:buFont typeface="Arial" panose="020B0604020202020204" pitchFamily="34" charset="0"/>
              <a:buNone/>
            </a:pPr>
            <a:r>
              <a:rPr lang="en-US" sz="1400" dirty="0"/>
              <a:t> </a:t>
            </a:r>
            <a:r>
              <a:rPr lang="en-US" sz="1400" dirty="0">
                <a:solidFill>
                  <a:srgbClr val="FF0000"/>
                </a:solidFill>
              </a:rPr>
              <a:t>Detailed descriptions of the projects listed below are provided in Appendix A – Audit Project Descriptions.</a:t>
            </a:r>
          </a:p>
        </p:txBody>
      </p:sp>
      <p:graphicFrame>
        <p:nvGraphicFramePr>
          <p:cNvPr id="6" name="Table 5">
            <a:extLst>
              <a:ext uri="{FF2B5EF4-FFF2-40B4-BE49-F238E27FC236}">
                <a16:creationId xmlns:a16="http://schemas.microsoft.com/office/drawing/2014/main" id="{76AF4FCA-F91A-3FF8-1CBC-D0A3A87A9525}"/>
              </a:ext>
            </a:extLst>
          </p:cNvPr>
          <p:cNvGraphicFramePr>
            <a:graphicFrameLocks noGrp="1"/>
          </p:cNvGraphicFramePr>
          <p:nvPr userDrawn="1">
            <p:extLst>
              <p:ext uri="{D42A27DB-BD31-4B8C-83A1-F6EECF244321}">
                <p14:modId xmlns:p14="http://schemas.microsoft.com/office/powerpoint/2010/main" val="906545027"/>
              </p:ext>
            </p:extLst>
          </p:nvPr>
        </p:nvGraphicFramePr>
        <p:xfrm>
          <a:off x="267418" y="1704665"/>
          <a:ext cx="11483110" cy="3569629"/>
        </p:xfrm>
        <a:graphic>
          <a:graphicData uri="http://schemas.openxmlformats.org/drawingml/2006/table">
            <a:tbl>
              <a:tblPr/>
              <a:tblGrid>
                <a:gridCol w="3963196">
                  <a:extLst>
                    <a:ext uri="{9D8B030D-6E8A-4147-A177-3AD203B41FA5}">
                      <a16:colId xmlns:a16="http://schemas.microsoft.com/office/drawing/2014/main" val="1818535172"/>
                    </a:ext>
                  </a:extLst>
                </a:gridCol>
                <a:gridCol w="4572921">
                  <a:extLst>
                    <a:ext uri="{9D8B030D-6E8A-4147-A177-3AD203B41FA5}">
                      <a16:colId xmlns:a16="http://schemas.microsoft.com/office/drawing/2014/main" val="3706209646"/>
                    </a:ext>
                  </a:extLst>
                </a:gridCol>
                <a:gridCol w="2946993">
                  <a:extLst>
                    <a:ext uri="{9D8B030D-6E8A-4147-A177-3AD203B41FA5}">
                      <a16:colId xmlns:a16="http://schemas.microsoft.com/office/drawing/2014/main" val="3297595254"/>
                    </a:ext>
                  </a:extLst>
                </a:gridCol>
              </a:tblGrid>
              <a:tr h="489772">
                <a:tc gridSpan="2">
                  <a:txBody>
                    <a:bodyPr/>
                    <a:lstStyle/>
                    <a:p>
                      <a:pPr marL="457200" marR="0" lvl="1" indent="0" algn="ctr" defTabSz="914400" rtl="0" eaLnBrk="0" fontAlgn="base" latinLnBrk="0" hangingPunct="0">
                        <a:lnSpc>
                          <a:spcPct val="200000"/>
                        </a:lnSpc>
                        <a:spcBef>
                          <a:spcPts val="0"/>
                        </a:spcBef>
                        <a:spcAft>
                          <a:spcPct val="0"/>
                        </a:spcAft>
                        <a:buClrTx/>
                        <a:buSzTx/>
                        <a:buFontTx/>
                        <a:buNone/>
                        <a:tabLst/>
                      </a:pPr>
                      <a:r>
                        <a:rPr kumimoji="0" lang="en-US" sz="18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         Planned Projects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accent1">
                            <a:lumMod val="20000"/>
                            <a:lumOff val="80000"/>
                          </a:schemeClr>
                        </a:solidFill>
                        <a:effectLst/>
                        <a:latin typeface="Georgia" pitchFamily="18" charset="0"/>
                        <a:ea typeface="MS PGothic"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2030 Strategic Plan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978081474"/>
                  </a:ext>
                </a:extLst>
              </a:tr>
              <a:tr h="388068">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1" u="none" strike="noStrike" cap="none" normalizeH="0" baseline="0" dirty="0">
                          <a:ln>
                            <a:noFill/>
                          </a:ln>
                          <a:solidFill>
                            <a:schemeClr val="bg1"/>
                          </a:solidFill>
                          <a:effectLst/>
                          <a:latin typeface="Georgia" pitchFamily="18" charset="0"/>
                          <a:ea typeface="MS PGothic" pitchFamily="34" charset="-128"/>
                        </a:rPr>
                        <a:t>Tarrant County College District - Administration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5979394"/>
                  </a:ext>
                </a:extLst>
              </a:tr>
              <a:tr h="4285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Faculty Workload/Pay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l"/>
                      <a:r>
                        <a:rPr lang="en-US" sz="1400" dirty="0">
                          <a:latin typeface="Georgia" panose="02040502050405020303" pitchFamily="18" charset="0"/>
                        </a:rPr>
                        <a:t>Full time, overload, compliance with TEC 51.402.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795987472"/>
                  </a:ext>
                </a:extLst>
              </a:tr>
              <a:tr h="5249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Student Fees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Georgia" panose="02040502050405020303" pitchFamily="18" charset="0"/>
                        </a:rPr>
                        <a:t>Regulations and policies practices.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Connection to Belonging</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54408766"/>
                  </a:ext>
                </a:extLst>
              </a:tr>
              <a:tr h="52264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Return of Title IV Funds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Federal Regulation.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Connection to Belonging,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accent5">
                        <a:lumMod val="20000"/>
                        <a:lumOff val="80000"/>
                      </a:schemeClr>
                    </a:solidFill>
                  </a:tcPr>
                </a:tc>
                <a:extLst>
                  <a:ext uri="{0D108BD9-81ED-4DB2-BD59-A6C34878D82A}">
                    <a16:rowId xmlns:a16="http://schemas.microsoft.com/office/drawing/2014/main" val="4072107827"/>
                  </a:ext>
                </a:extLst>
              </a:tr>
              <a:tr h="234490">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1" u="none" strike="noStrike" cap="none" normalizeH="0" baseline="0" dirty="0">
                          <a:ln>
                            <a:noFill/>
                          </a:ln>
                          <a:solidFill>
                            <a:schemeClr val="bg1"/>
                          </a:solidFill>
                          <a:effectLst/>
                          <a:latin typeface="Georgia" pitchFamily="18" charset="0"/>
                          <a:ea typeface="MS PGothic" pitchFamily="34" charset="-128"/>
                        </a:rPr>
                        <a:t>Yearly Audits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45633503"/>
                  </a:ext>
                </a:extLst>
              </a:tr>
              <a:tr h="50773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Board of Trustees and Chancellor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Expenses and Travel and Reimbursement.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872298020"/>
                  </a:ext>
                </a:extLst>
              </a:tr>
              <a:tr h="4734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Campus Club Accounts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Campus Clubs compliance.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929526477"/>
                  </a:ext>
                </a:extLst>
              </a:tr>
            </a:tbl>
          </a:graphicData>
        </a:graphic>
      </p:graphicFrame>
      <p:graphicFrame>
        <p:nvGraphicFramePr>
          <p:cNvPr id="7" name="Table 6">
            <a:extLst>
              <a:ext uri="{FF2B5EF4-FFF2-40B4-BE49-F238E27FC236}">
                <a16:creationId xmlns:a16="http://schemas.microsoft.com/office/drawing/2014/main" id="{7C44D3BA-3AD4-DA3F-7977-121A0A8F0493}"/>
              </a:ext>
            </a:extLst>
          </p:cNvPr>
          <p:cNvGraphicFramePr>
            <a:graphicFrameLocks noGrp="1"/>
          </p:cNvGraphicFramePr>
          <p:nvPr userDrawn="1">
            <p:extLst>
              <p:ext uri="{D42A27DB-BD31-4B8C-83A1-F6EECF244321}">
                <p14:modId xmlns:p14="http://schemas.microsoft.com/office/powerpoint/2010/main" val="1372698078"/>
              </p:ext>
            </p:extLst>
          </p:nvPr>
        </p:nvGraphicFramePr>
        <p:xfrm>
          <a:off x="267418" y="5274293"/>
          <a:ext cx="11483110" cy="802174"/>
        </p:xfrm>
        <a:graphic>
          <a:graphicData uri="http://schemas.openxmlformats.org/drawingml/2006/table">
            <a:tbl>
              <a:tblPr/>
              <a:tblGrid>
                <a:gridCol w="3963196">
                  <a:extLst>
                    <a:ext uri="{9D8B030D-6E8A-4147-A177-3AD203B41FA5}">
                      <a16:colId xmlns:a16="http://schemas.microsoft.com/office/drawing/2014/main" val="3144923795"/>
                    </a:ext>
                  </a:extLst>
                </a:gridCol>
                <a:gridCol w="4572921">
                  <a:extLst>
                    <a:ext uri="{9D8B030D-6E8A-4147-A177-3AD203B41FA5}">
                      <a16:colId xmlns:a16="http://schemas.microsoft.com/office/drawing/2014/main" val="2004533588"/>
                    </a:ext>
                  </a:extLst>
                </a:gridCol>
                <a:gridCol w="2946993">
                  <a:extLst>
                    <a:ext uri="{9D8B030D-6E8A-4147-A177-3AD203B41FA5}">
                      <a16:colId xmlns:a16="http://schemas.microsoft.com/office/drawing/2014/main" val="3831996069"/>
                    </a:ext>
                  </a:extLst>
                </a:gridCol>
              </a:tblGrid>
              <a:tr h="276872">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1" u="none" strike="noStrike" cap="none" normalizeH="0" baseline="0" dirty="0">
                          <a:ln>
                            <a:noFill/>
                          </a:ln>
                          <a:solidFill>
                            <a:schemeClr val="bg1"/>
                          </a:solidFill>
                          <a:effectLst/>
                          <a:latin typeface="Georgia" pitchFamily="18" charset="0"/>
                          <a:ea typeface="MS PGothic" pitchFamily="34" charset="-128"/>
                        </a:rPr>
                        <a:t>Campuses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83749679"/>
                  </a:ext>
                </a:extLst>
              </a:tr>
              <a:tr h="5253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Dual Credit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policies, state laws and rules</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Opportunity in Engagement, Transformation with Innovation</a:t>
                      </a:r>
                      <a:endParaRPr lang="en-US" sz="1200"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486532480"/>
                  </a:ext>
                </a:extLst>
              </a:tr>
            </a:tbl>
          </a:graphicData>
        </a:graphic>
      </p:graphicFrame>
    </p:spTree>
    <p:extLst>
      <p:ext uri="{BB962C8B-B14F-4D97-AF65-F5344CB8AC3E}">
        <p14:creationId xmlns:p14="http://schemas.microsoft.com/office/powerpoint/2010/main" val="264311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CC0C-5B9A-BD38-A759-15AD260F938E}"/>
              </a:ext>
            </a:extLst>
          </p:cNvPr>
          <p:cNvSpPr>
            <a:spLocks/>
          </p:cNvSpPr>
          <p:nvPr userDrawn="1"/>
        </p:nvSpPr>
        <p:spPr bwMode="auto">
          <a:xfrm>
            <a:off x="228600" y="107836"/>
            <a:ext cx="7848600" cy="371764"/>
          </a:xfrm>
          <a:prstGeom prst="rect">
            <a:avLst/>
          </a:prstGeom>
          <a:noFill/>
          <a:ln w="9525">
            <a:noFill/>
            <a:miter lim="800000"/>
            <a:headEnd/>
            <a:tailEnd/>
          </a:ln>
        </p:spPr>
        <p:txBody>
          <a:bodyPr anchor="ctr"/>
          <a:lstStyle/>
          <a:p>
            <a:pPr eaLnBrk="0" hangingPunct="0"/>
            <a:r>
              <a:rPr lang="en-US" b="1" dirty="0">
                <a:latin typeface="Georgia" pitchFamily="18" charset="0"/>
              </a:rPr>
              <a:t>Summary of Identified Projects</a:t>
            </a:r>
            <a:r>
              <a:rPr lang="en-US" b="1" dirty="0">
                <a:latin typeface="Cambria" pitchFamily="18" charset="0"/>
              </a:rPr>
              <a:t> </a:t>
            </a:r>
            <a:endParaRPr lang="en-US" b="1" dirty="0">
              <a:solidFill>
                <a:srgbClr val="FF0000"/>
              </a:solidFill>
              <a:latin typeface="Cambria" pitchFamily="18" charset="0"/>
            </a:endParaRPr>
          </a:p>
        </p:txBody>
      </p:sp>
      <p:sp>
        <p:nvSpPr>
          <p:cNvPr id="5" name="Rectangle 101">
            <a:extLst>
              <a:ext uri="{FF2B5EF4-FFF2-40B4-BE49-F238E27FC236}">
                <a16:creationId xmlns:a16="http://schemas.microsoft.com/office/drawing/2014/main" id="{AD0F1541-F2EF-70AE-D861-F2C9C38E622A}"/>
              </a:ext>
            </a:extLst>
          </p:cNvPr>
          <p:cNvSpPr txBox="1">
            <a:spLocks noChangeArrowheads="1"/>
          </p:cNvSpPr>
          <p:nvPr userDrawn="1"/>
        </p:nvSpPr>
        <p:spPr>
          <a:xfrm>
            <a:off x="228599" y="401966"/>
            <a:ext cx="11606842" cy="942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sz="1350" dirty="0"/>
              <a:t>Based upon the risks identified, IA has classified the planned and potential projects included in the following table.  IA estimates it will perform them between September 2025 and August 2028, depending on the scope of projects selected.  “</a:t>
            </a:r>
            <a:r>
              <a:rPr lang="en-US" sz="1350" i="1" dirty="0"/>
              <a:t>Planned Projects</a:t>
            </a:r>
            <a:r>
              <a:rPr lang="en-US" sz="1350" dirty="0"/>
              <a:t>” represent those projects that IA is planning to execute during 2025-2026.  “</a:t>
            </a:r>
            <a:r>
              <a:rPr lang="en-US" sz="1350" i="1" dirty="0"/>
              <a:t>Other</a:t>
            </a:r>
            <a:r>
              <a:rPr lang="en-US" sz="1350" dirty="0"/>
              <a:t> </a:t>
            </a:r>
            <a:r>
              <a:rPr lang="en-US" sz="1350" i="1" dirty="0"/>
              <a:t>Potential Projects</a:t>
            </a:r>
            <a:r>
              <a:rPr lang="en-US" sz="1350" dirty="0"/>
              <a:t>” may be executed some time in 2025-2026, if risk conditions or other factors do not dictate a change. </a:t>
            </a:r>
            <a:r>
              <a:rPr lang="en-US" sz="1350" dirty="0">
                <a:solidFill>
                  <a:srgbClr val="FF0000"/>
                </a:solidFill>
              </a:rPr>
              <a:t>Detailed descriptions of the projects listed below are provided in Appendix A – Audit Project Descriptions.</a:t>
            </a:r>
          </a:p>
        </p:txBody>
      </p:sp>
      <p:graphicFrame>
        <p:nvGraphicFramePr>
          <p:cNvPr id="6" name="Table 5">
            <a:extLst>
              <a:ext uri="{FF2B5EF4-FFF2-40B4-BE49-F238E27FC236}">
                <a16:creationId xmlns:a16="http://schemas.microsoft.com/office/drawing/2014/main" id="{76AF4FCA-F91A-3FF8-1CBC-D0A3A87A9525}"/>
              </a:ext>
            </a:extLst>
          </p:cNvPr>
          <p:cNvGraphicFramePr>
            <a:graphicFrameLocks noGrp="1"/>
          </p:cNvGraphicFramePr>
          <p:nvPr userDrawn="1">
            <p:extLst>
              <p:ext uri="{D42A27DB-BD31-4B8C-83A1-F6EECF244321}">
                <p14:modId xmlns:p14="http://schemas.microsoft.com/office/powerpoint/2010/main" val="2442285539"/>
              </p:ext>
            </p:extLst>
          </p:nvPr>
        </p:nvGraphicFramePr>
        <p:xfrm>
          <a:off x="228598" y="1256866"/>
          <a:ext cx="11606844" cy="4344267"/>
        </p:xfrm>
        <a:graphic>
          <a:graphicData uri="http://schemas.openxmlformats.org/drawingml/2006/table">
            <a:tbl>
              <a:tblPr/>
              <a:tblGrid>
                <a:gridCol w="4005901">
                  <a:extLst>
                    <a:ext uri="{9D8B030D-6E8A-4147-A177-3AD203B41FA5}">
                      <a16:colId xmlns:a16="http://schemas.microsoft.com/office/drawing/2014/main" val="1818535172"/>
                    </a:ext>
                  </a:extLst>
                </a:gridCol>
                <a:gridCol w="4464964">
                  <a:extLst>
                    <a:ext uri="{9D8B030D-6E8A-4147-A177-3AD203B41FA5}">
                      <a16:colId xmlns:a16="http://schemas.microsoft.com/office/drawing/2014/main" val="3706209646"/>
                    </a:ext>
                  </a:extLst>
                </a:gridCol>
                <a:gridCol w="157231">
                  <a:extLst>
                    <a:ext uri="{9D8B030D-6E8A-4147-A177-3AD203B41FA5}">
                      <a16:colId xmlns:a16="http://schemas.microsoft.com/office/drawing/2014/main" val="2186605078"/>
                    </a:ext>
                  </a:extLst>
                </a:gridCol>
                <a:gridCol w="2978748">
                  <a:extLst>
                    <a:ext uri="{9D8B030D-6E8A-4147-A177-3AD203B41FA5}">
                      <a16:colId xmlns:a16="http://schemas.microsoft.com/office/drawing/2014/main" val="3297595254"/>
                    </a:ext>
                  </a:extLst>
                </a:gridCol>
              </a:tblGrid>
              <a:tr h="231009">
                <a:tc gridSpan="3">
                  <a:txBody>
                    <a:bodyPr/>
                    <a:lstStyle/>
                    <a:p>
                      <a:pPr marL="457200" marR="0" lvl="1" indent="0" algn="ctr" defTabSz="914400" rtl="0" eaLnBrk="0" fontAlgn="base" latinLnBrk="0" hangingPunct="0">
                        <a:lnSpc>
                          <a:spcPct val="200000"/>
                        </a:lnSpc>
                        <a:spcBef>
                          <a:spcPts val="0"/>
                        </a:spcBef>
                        <a:spcAft>
                          <a:spcPct val="0"/>
                        </a:spcAft>
                        <a:buClrTx/>
                        <a:buSzTx/>
                        <a:buFontTx/>
                        <a:buNone/>
                        <a:tabLst/>
                      </a:pPr>
                      <a:r>
                        <a:rPr kumimoji="0" lang="en-US" sz="18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         Planned Projects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hMerge="1">
                  <a:txBody>
                    <a:bodyPr/>
                    <a:lstStyle/>
                    <a:p>
                      <a:pPr marL="457200" marR="0" lvl="1" indent="0" algn="ctr" defTabSz="914400" rtl="0" eaLnBrk="0" fontAlgn="base" latinLnBrk="0" hangingPunct="0">
                        <a:lnSpc>
                          <a:spcPct val="200000"/>
                        </a:lnSpc>
                        <a:spcBef>
                          <a:spcPts val="0"/>
                        </a:spcBef>
                        <a:spcAft>
                          <a:spcPct val="0"/>
                        </a:spcAft>
                        <a:buClrTx/>
                        <a:buSzTx/>
                        <a:buFontTx/>
                        <a:buNone/>
                        <a:tabLst/>
                      </a:pPr>
                      <a:endParaRPr kumimoji="0" lang="en-US" sz="1800" b="1" i="0" u="none" strike="noStrike" cap="none" normalizeH="0" baseline="0" dirty="0">
                        <a:ln>
                          <a:noFill/>
                        </a:ln>
                        <a:solidFill>
                          <a:schemeClr val="accent1">
                            <a:lumMod val="20000"/>
                            <a:lumOff val="80000"/>
                          </a:schemeClr>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accent1">
                            <a:lumMod val="20000"/>
                            <a:lumOff val="80000"/>
                          </a:schemeClr>
                        </a:solidFill>
                        <a:effectLst/>
                        <a:latin typeface="Georgia" pitchFamily="18" charset="0"/>
                        <a:ea typeface="MS PGothic"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accent1">
                              <a:lumMod val="20000"/>
                              <a:lumOff val="80000"/>
                            </a:schemeClr>
                          </a:solidFill>
                          <a:effectLst/>
                          <a:latin typeface="Georgia" pitchFamily="18" charset="0"/>
                          <a:ea typeface="MS PGothic" pitchFamily="34" charset="-128"/>
                        </a:rPr>
                        <a:t>2030 Strategic Plan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978081474"/>
                  </a:ext>
                </a:extLst>
              </a:tr>
              <a:tr h="219341">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1" u="none" strike="noStrike" cap="none" normalizeH="0" baseline="0" dirty="0">
                          <a:ln>
                            <a:noFill/>
                          </a:ln>
                          <a:solidFill>
                            <a:schemeClr val="bg1"/>
                          </a:solidFill>
                          <a:effectLst/>
                          <a:latin typeface="Georgia" pitchFamily="18" charset="0"/>
                          <a:ea typeface="MS PGothic" pitchFamily="34" charset="-128"/>
                        </a:rPr>
                        <a:t>Auxiliary Support Services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55585516"/>
                  </a:ext>
                </a:extLst>
              </a:tr>
              <a:tr h="478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Campus Security and Safety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Georgia" pitchFamily="18" charset="0"/>
                        </a:rPr>
                        <a:t>Compliance with federal and state regulations, including the Clery Act</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r>
                        <a:rPr lang="en-US" sz="1200" dirty="0">
                          <a:latin typeface="Georgia" panose="02040502050405020303" pitchFamily="18" charset="0"/>
                        </a:rPr>
                        <a:t>Commitment to Excellence, Connection to Belonging, Opportunity in Engagement</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r>
                        <a:rPr lang="en-US" sz="1200" dirty="0">
                          <a:latin typeface="Georgia" panose="02040502050405020303" pitchFamily="18" charset="0"/>
                        </a:rPr>
                        <a:t>Commitment to Excellence, Connection to Belonging</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302816576"/>
                  </a:ext>
                </a:extLst>
              </a:tr>
              <a:tr h="4658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Fuel</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regulations, purchasing, storing and required licenses/certification</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r>
                        <a:rPr lang="en-US" sz="1200" dirty="0">
                          <a:latin typeface="Georgia" panose="02040502050405020303" pitchFamily="18" charset="0"/>
                        </a:rPr>
                        <a:t>Commitment to Excellence, Connection to Belonging</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r>
                        <a:rPr lang="en-US" sz="1200" dirty="0">
                          <a:latin typeface="Georgia" panose="02040502050405020303" pitchFamily="18" charset="0"/>
                        </a:rPr>
                        <a:t>Commitment to Excellence, Connection to Belonging</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683617545"/>
                  </a:ext>
                </a:extLst>
              </a:tr>
              <a:tr h="241998">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1" u="none" strike="noStrike" cap="none" normalizeH="0" baseline="0" dirty="0">
                          <a:ln>
                            <a:noFill/>
                          </a:ln>
                          <a:solidFill>
                            <a:schemeClr val="bg1"/>
                          </a:solidFill>
                          <a:effectLst/>
                          <a:latin typeface="Georgia" pitchFamily="18" charset="0"/>
                          <a:ea typeface="MS PGothic" pitchFamily="34" charset="-128"/>
                        </a:rPr>
                        <a:t>Information Technology Systems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45633503"/>
                  </a:ext>
                </a:extLst>
              </a:tr>
              <a:tr h="48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Administrative/Privileged Rights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Appropriateness and adequacy controls to risk exposure</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r>
                        <a:rPr lang="en-US" sz="1200" dirty="0">
                          <a:latin typeface="Georgia" panose="02040502050405020303" pitchFamily="18" charset="0"/>
                        </a:rPr>
                        <a:t>Commitment to Excellence</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r>
                        <a:rPr lang="en-US" sz="1200" dirty="0">
                          <a:latin typeface="Georgia" panose="02040502050405020303" pitchFamily="18" charset="0"/>
                        </a:rPr>
                        <a:t>Commitment to Excellence</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872298020"/>
                  </a:ext>
                </a:extLst>
              </a:tr>
              <a:tr h="483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Ransomware Risk Management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kumimoji="0" lang="en-US" sz="1400" b="0" i="0" u="none" strike="noStrike" cap="none" normalizeH="0" baseline="0" dirty="0">
                          <a:ln>
                            <a:noFill/>
                          </a:ln>
                          <a:solidFill>
                            <a:schemeClr val="tx1"/>
                          </a:solidFill>
                          <a:effectLst/>
                          <a:latin typeface="Georgia" pitchFamily="18" charset="0"/>
                          <a:ea typeface="ＭＳ Ｐゴシック" charset="-128"/>
                        </a:rPr>
                        <a:t>Controls to risk exposure and readiness to detect and respond to a ransomware event</a:t>
                      </a:r>
                      <a:endParaRPr lang="en-US" sz="1400" dirty="0">
                        <a:latin typeface="Georgia" panose="02040502050405020303" pitchFamily="18"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r>
                        <a:rPr lang="en-US" sz="1200" dirty="0">
                          <a:latin typeface="Georgia" panose="02040502050405020303" pitchFamily="18" charset="0"/>
                        </a:rPr>
                        <a:t>Commitment to Excellence, Trust through Integrity</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r>
                        <a:rPr lang="en-US" sz="1200" dirty="0">
                          <a:latin typeface="Georgia" panose="02040502050405020303" pitchFamily="18" charset="0"/>
                        </a:rPr>
                        <a:t>Commitment to Excellence, Transformation with Innovation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1781418420"/>
                  </a:ext>
                </a:extLst>
              </a:tr>
              <a:tr h="4830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Penetration Testing</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kumimoji="0" lang="en-US" sz="1400" b="0" i="0" u="none" strike="noStrike" cap="none" normalizeH="0" baseline="0" dirty="0">
                          <a:ln>
                            <a:noFill/>
                          </a:ln>
                          <a:solidFill>
                            <a:schemeClr val="tx1"/>
                          </a:solidFill>
                          <a:effectLst/>
                          <a:latin typeface="Georgia" pitchFamily="18" charset="0"/>
                          <a:ea typeface="ＭＳ Ｐゴシック" charset="-128"/>
                        </a:rPr>
                        <a:t>Vulnerabilities that could be exploited by an inside or outside threat of the College’s security perimeter</a:t>
                      </a:r>
                      <a:endParaRPr lang="en-US" sz="1400" dirty="0">
                        <a:latin typeface="Georgia" panose="02040502050405020303" pitchFamily="18"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r>
                        <a:rPr lang="en-US" sz="1200" dirty="0">
                          <a:latin typeface="Georgia" panose="02040502050405020303" pitchFamily="18" charset="0"/>
                        </a:rPr>
                        <a:t>Commitment to Excellence, Trust through Integrity</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r>
                        <a:rPr lang="en-US" sz="1200" dirty="0">
                          <a:latin typeface="Georgia" panose="02040502050405020303" pitchFamily="18" charset="0"/>
                        </a:rPr>
                        <a:t>Commitment to Excellence, Transformation with Innovation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506208646"/>
                  </a:ext>
                </a:extLst>
              </a:tr>
              <a:tr h="4917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Vulnerability Management &amp; Scanning</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TAC 202 Security Controls Catalog, control RA-5-Vulnerability Monitoring and Scanning</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r>
                        <a:rPr lang="en-US" sz="1200" dirty="0">
                          <a:latin typeface="Georgia" panose="02040502050405020303" pitchFamily="18" charset="0"/>
                        </a:rPr>
                        <a:t>Commitment to Excellence, Trust through Integrity</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r>
                        <a:rPr lang="en-US" sz="1200" dirty="0">
                          <a:latin typeface="Georgia" panose="02040502050405020303" pitchFamily="18" charset="0"/>
                        </a:rPr>
                        <a:t>Commitment to Excellence, Transformation with Innovation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20298804"/>
                  </a:ext>
                </a:extLst>
              </a:tr>
              <a:tr h="5046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Intrusion Prevention/Detection System</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Logical and physical security and environmental protection controls are in place.</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Trust through Integrity</a:t>
                      </a:r>
                      <a:endParaRPr lang="en-US" sz="1200"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198098628"/>
                  </a:ext>
                </a:extLst>
              </a:tr>
            </a:tbl>
          </a:graphicData>
        </a:graphic>
      </p:graphicFrame>
      <p:graphicFrame>
        <p:nvGraphicFramePr>
          <p:cNvPr id="3" name="Table 2">
            <a:extLst>
              <a:ext uri="{FF2B5EF4-FFF2-40B4-BE49-F238E27FC236}">
                <a16:creationId xmlns:a16="http://schemas.microsoft.com/office/drawing/2014/main" id="{ED99E28F-3089-B6FA-6D2A-568BCC4E5D92}"/>
              </a:ext>
            </a:extLst>
          </p:cNvPr>
          <p:cNvGraphicFramePr>
            <a:graphicFrameLocks noGrp="1"/>
          </p:cNvGraphicFramePr>
          <p:nvPr userDrawn="1">
            <p:extLst>
              <p:ext uri="{D42A27DB-BD31-4B8C-83A1-F6EECF244321}">
                <p14:modId xmlns:p14="http://schemas.microsoft.com/office/powerpoint/2010/main" val="3303998971"/>
              </p:ext>
            </p:extLst>
          </p:nvPr>
        </p:nvGraphicFramePr>
        <p:xfrm>
          <a:off x="228598" y="5602348"/>
          <a:ext cx="11606843" cy="714951"/>
        </p:xfrm>
        <a:graphic>
          <a:graphicData uri="http://schemas.openxmlformats.org/drawingml/2006/table">
            <a:tbl>
              <a:tblPr/>
              <a:tblGrid>
                <a:gridCol w="4005900">
                  <a:extLst>
                    <a:ext uri="{9D8B030D-6E8A-4147-A177-3AD203B41FA5}">
                      <a16:colId xmlns:a16="http://schemas.microsoft.com/office/drawing/2014/main" val="1696344331"/>
                    </a:ext>
                  </a:extLst>
                </a:gridCol>
                <a:gridCol w="4464966">
                  <a:extLst>
                    <a:ext uri="{9D8B030D-6E8A-4147-A177-3AD203B41FA5}">
                      <a16:colId xmlns:a16="http://schemas.microsoft.com/office/drawing/2014/main" val="2035635003"/>
                    </a:ext>
                  </a:extLst>
                </a:gridCol>
                <a:gridCol w="3135977">
                  <a:extLst>
                    <a:ext uri="{9D8B030D-6E8A-4147-A177-3AD203B41FA5}">
                      <a16:colId xmlns:a16="http://schemas.microsoft.com/office/drawing/2014/main" val="1895119331"/>
                    </a:ext>
                  </a:extLst>
                </a:gridCol>
              </a:tblGrid>
              <a:tr h="89965">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1" u="none" strike="noStrike" cap="none" normalizeH="0" baseline="0" dirty="0">
                          <a:ln>
                            <a:noFill/>
                          </a:ln>
                          <a:solidFill>
                            <a:schemeClr val="bg1"/>
                          </a:solidFill>
                          <a:effectLst/>
                          <a:latin typeface="Georgia" pitchFamily="18" charset="0"/>
                          <a:ea typeface="MS PGothic" pitchFamily="34" charset="-128"/>
                        </a:rPr>
                        <a:t>Remediation Audits</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77782806"/>
                  </a:ext>
                </a:extLst>
              </a:tr>
              <a:tr h="57779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SB - 17</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Diversity Equity and Inclusion requirements</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Transformation with Innovation, Opportunity in Engagement</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1223782907"/>
                  </a:ext>
                </a:extLst>
              </a:tr>
            </a:tbl>
          </a:graphicData>
        </a:graphic>
      </p:graphicFrame>
    </p:spTree>
    <p:extLst>
      <p:ext uri="{BB962C8B-B14F-4D97-AF65-F5344CB8AC3E}">
        <p14:creationId xmlns:p14="http://schemas.microsoft.com/office/powerpoint/2010/main" val="211504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F43FA2B5-901E-3C40-A2BB-1918E37175C3}"/>
              </a:ext>
            </a:extLst>
          </p:cNvPr>
          <p:cNvSpPr/>
          <p:nvPr userDrawn="1"/>
        </p:nvSpPr>
        <p:spPr>
          <a:xfrm>
            <a:off x="4111627" y="6553838"/>
            <a:ext cx="8080373" cy="304163"/>
          </a:xfrm>
          <a:custGeom>
            <a:avLst/>
            <a:gdLst>
              <a:gd name="connsiteX0" fmla="*/ 79374 w 8080373"/>
              <a:gd name="connsiteY0" fmla="*/ 0 h 304163"/>
              <a:gd name="connsiteX1" fmla="*/ 8080373 w 8080373"/>
              <a:gd name="connsiteY1" fmla="*/ 0 h 304163"/>
              <a:gd name="connsiteX2" fmla="*/ 8080373 w 8080373"/>
              <a:gd name="connsiteY2" fmla="*/ 304163 h 304163"/>
              <a:gd name="connsiteX3" fmla="*/ 0 w 8080373"/>
              <a:gd name="connsiteY3" fmla="*/ 304163 h 304163"/>
            </a:gdLst>
            <a:ahLst/>
            <a:cxnLst>
              <a:cxn ang="0">
                <a:pos x="connsiteX0" y="connsiteY0"/>
              </a:cxn>
              <a:cxn ang="0">
                <a:pos x="connsiteX1" y="connsiteY1"/>
              </a:cxn>
              <a:cxn ang="0">
                <a:pos x="connsiteX2" y="connsiteY2"/>
              </a:cxn>
              <a:cxn ang="0">
                <a:pos x="connsiteX3" y="connsiteY3"/>
              </a:cxn>
            </a:cxnLst>
            <a:rect l="l" t="t" r="r" b="b"/>
            <a:pathLst>
              <a:path w="8080373" h="304163">
                <a:moveTo>
                  <a:pt x="79374" y="0"/>
                </a:moveTo>
                <a:lnTo>
                  <a:pt x="8080373" y="0"/>
                </a:lnTo>
                <a:lnTo>
                  <a:pt x="8080373" y="304163"/>
                </a:lnTo>
                <a:lnTo>
                  <a:pt x="0" y="304163"/>
                </a:lnTo>
                <a:close/>
              </a:path>
            </a:pathLst>
          </a:custGeom>
          <a:solidFill>
            <a:srgbClr val="004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E6566239-1DAD-5C42-A42C-A7FCBEE729AB}"/>
              </a:ext>
            </a:extLst>
          </p:cNvPr>
          <p:cNvSpPr/>
          <p:nvPr userDrawn="1"/>
        </p:nvSpPr>
        <p:spPr>
          <a:xfrm>
            <a:off x="0" y="6553836"/>
            <a:ext cx="3978158" cy="304165"/>
          </a:xfrm>
          <a:custGeom>
            <a:avLst/>
            <a:gdLst>
              <a:gd name="connsiteX0" fmla="*/ 3978158 w 3978158"/>
              <a:gd name="connsiteY0" fmla="*/ 0 h 304165"/>
              <a:gd name="connsiteX1" fmla="*/ 3898783 w 3978158"/>
              <a:gd name="connsiteY1" fmla="*/ 304165 h 304165"/>
              <a:gd name="connsiteX2" fmla="*/ 0 w 3978158"/>
              <a:gd name="connsiteY2" fmla="*/ 304165 h 304165"/>
              <a:gd name="connsiteX3" fmla="*/ 0 w 3978158"/>
              <a:gd name="connsiteY3" fmla="*/ 4690 h 304165"/>
            </a:gdLst>
            <a:ahLst/>
            <a:cxnLst>
              <a:cxn ang="0">
                <a:pos x="connsiteX0" y="connsiteY0"/>
              </a:cxn>
              <a:cxn ang="0">
                <a:pos x="connsiteX1" y="connsiteY1"/>
              </a:cxn>
              <a:cxn ang="0">
                <a:pos x="connsiteX2" y="connsiteY2"/>
              </a:cxn>
              <a:cxn ang="0">
                <a:pos x="connsiteX3" y="connsiteY3"/>
              </a:cxn>
            </a:cxnLst>
            <a:rect l="l" t="t" r="r" b="b"/>
            <a:pathLst>
              <a:path w="3978158" h="304165">
                <a:moveTo>
                  <a:pt x="3978158" y="0"/>
                </a:moveTo>
                <a:lnTo>
                  <a:pt x="3898783" y="304165"/>
                </a:lnTo>
                <a:lnTo>
                  <a:pt x="0" y="304165"/>
                </a:lnTo>
                <a:lnTo>
                  <a:pt x="0" y="4690"/>
                </a:lnTo>
                <a:close/>
              </a:path>
            </a:pathLst>
          </a:cu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DE96B6B1-ADFC-FF4C-9925-2F1A3788BE0E}"/>
              </a:ext>
            </a:extLst>
          </p:cNvPr>
          <p:cNvSpPr txBox="1">
            <a:spLocks/>
          </p:cNvSpPr>
          <p:nvPr userDrawn="1"/>
        </p:nvSpPr>
        <p:spPr>
          <a:xfrm>
            <a:off x="7940040" y="6266942"/>
            <a:ext cx="4114800" cy="365125"/>
          </a:xfrm>
          <a:prstGeom prst="rect">
            <a:avLst/>
          </a:prstGeom>
        </p:spPr>
        <p:txBody>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4C72"/>
                </a:solidFill>
              </a:rPr>
              <a:t>Tarrant County College District</a:t>
            </a:r>
          </a:p>
        </p:txBody>
      </p:sp>
      <p:sp>
        <p:nvSpPr>
          <p:cNvPr id="4" name="Slide Number Placeholder 5">
            <a:extLst>
              <a:ext uri="{FF2B5EF4-FFF2-40B4-BE49-F238E27FC236}">
                <a16:creationId xmlns:a16="http://schemas.microsoft.com/office/drawing/2014/main" id="{4C875992-1810-4E83-F05C-7F1F1822E320}"/>
              </a:ext>
            </a:extLst>
          </p:cNvPr>
          <p:cNvSpPr>
            <a:spLocks noGrp="1"/>
          </p:cNvSpPr>
          <p:nvPr>
            <p:ph type="sldNum" sz="quarter" idx="4"/>
          </p:nvPr>
        </p:nvSpPr>
        <p:spPr>
          <a:xfrm>
            <a:off x="11343340" y="6553835"/>
            <a:ext cx="843371" cy="304165"/>
          </a:xfrm>
          <a:prstGeom prst="rect">
            <a:avLst/>
          </a:prstGeom>
        </p:spPr>
        <p:txBody>
          <a:bodyPr/>
          <a:lstStyle>
            <a:lvl1pPr algn="r">
              <a:defRPr sz="1400">
                <a:solidFill>
                  <a:schemeClr val="bg1"/>
                </a:solidFill>
              </a:defRPr>
            </a:lvl1pPr>
          </a:lstStyle>
          <a:p>
            <a:fld id="{1A4237C1-40C5-40F9-B71C-C9C394E449CA}" type="slidenum">
              <a:rPr lang="en-US" smtClean="0"/>
              <a:pPr/>
              <a:t>‹#›</a:t>
            </a:fld>
            <a:endParaRPr lang="en-US" dirty="0"/>
          </a:p>
        </p:txBody>
      </p:sp>
    </p:spTree>
    <p:extLst>
      <p:ext uri="{BB962C8B-B14F-4D97-AF65-F5344CB8AC3E}">
        <p14:creationId xmlns:p14="http://schemas.microsoft.com/office/powerpoint/2010/main" val="2913789613"/>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62" r:id="rId4"/>
    <p:sldLayoutId id="2147483664" r:id="rId5"/>
    <p:sldLayoutId id="2147483666" r:id="rId6"/>
    <p:sldLayoutId id="2147483652" r:id="rId7"/>
    <p:sldLayoutId id="2147483663" r:id="rId8"/>
    <p:sldLayoutId id="2147483665" r:id="rId9"/>
    <p:sldLayoutId id="2147483660" r:id="rId10"/>
    <p:sldLayoutId id="2147483667" r:id="rId11"/>
    <p:sldLayoutId id="2147483668" r:id="rId12"/>
    <p:sldLayoutId id="2147483669" r:id="rId13"/>
    <p:sldLayoutId id="2147483671" r:id="rId14"/>
    <p:sldLayoutId id="2147483654" r:id="rId15"/>
  </p:sldLayoutIdLst>
  <p:hf hdr="0" ftr="0" dt="0"/>
  <p:txStyles>
    <p:titleStyle>
      <a:lvl1pPr algn="l" defTabSz="914400" rtl="0" eaLnBrk="1" latinLnBrk="0" hangingPunct="1">
        <a:lnSpc>
          <a:spcPct val="90000"/>
        </a:lnSpc>
        <a:spcBef>
          <a:spcPct val="0"/>
        </a:spcBef>
        <a:buNone/>
        <a:defRPr sz="4400" b="1" kern="1200">
          <a:solidFill>
            <a:srgbClr val="004C7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flickr.com/photos/81894496@N06/15896297412" TargetMode="External"/><Relationship Id="rId7" Type="http://schemas.openxmlformats.org/officeDocument/2006/relationships/image" Target="../media/image10.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4576-E23A-FB18-33C0-720D255873E8}"/>
              </a:ext>
            </a:extLst>
          </p:cNvPr>
          <p:cNvSpPr>
            <a:spLocks noGrp="1"/>
          </p:cNvSpPr>
          <p:nvPr>
            <p:ph type="title"/>
          </p:nvPr>
        </p:nvSpPr>
        <p:spPr>
          <a:xfrm>
            <a:off x="5806786" y="1767898"/>
            <a:ext cx="5836227" cy="1325563"/>
          </a:xfrm>
          <a:prstGeom prst="rect">
            <a:avLst/>
          </a:prstGeom>
        </p:spPr>
        <p:txBody>
          <a:bodyPr/>
          <a:lstStyle/>
          <a:p>
            <a:pPr algn="ctr"/>
            <a:r>
              <a:rPr lang="en-US" b="0" dirty="0">
                <a:solidFill>
                  <a:schemeClr val="tx1"/>
                </a:solidFill>
              </a:rPr>
              <a:t>TCCD Internal Audit</a:t>
            </a:r>
            <a:br>
              <a:rPr lang="en-US" b="0" dirty="0">
                <a:solidFill>
                  <a:schemeClr val="tx1"/>
                </a:solidFill>
              </a:rPr>
            </a:br>
            <a:r>
              <a:rPr lang="en-US" b="0" dirty="0">
                <a:solidFill>
                  <a:schemeClr val="tx1"/>
                </a:solidFill>
              </a:rPr>
              <a:t>Plan 2025 - 2027</a:t>
            </a:r>
          </a:p>
        </p:txBody>
      </p:sp>
      <p:sp>
        <p:nvSpPr>
          <p:cNvPr id="3" name="TextBox 2">
            <a:extLst>
              <a:ext uri="{FF2B5EF4-FFF2-40B4-BE49-F238E27FC236}">
                <a16:creationId xmlns:a16="http://schemas.microsoft.com/office/drawing/2014/main" id="{C8723352-C7E5-BA11-26A5-57F614E2B1F9}"/>
              </a:ext>
            </a:extLst>
          </p:cNvPr>
          <p:cNvSpPr txBox="1"/>
          <p:nvPr/>
        </p:nvSpPr>
        <p:spPr>
          <a:xfrm>
            <a:off x="6841236" y="3429000"/>
            <a:ext cx="3767328" cy="2031325"/>
          </a:xfrm>
          <a:prstGeom prst="rect">
            <a:avLst/>
          </a:prstGeom>
          <a:noFill/>
        </p:spPr>
        <p:txBody>
          <a:bodyPr wrap="square" rtlCol="0">
            <a:spAutoFit/>
          </a:bodyPr>
          <a:lstStyle/>
          <a:p>
            <a:pPr algn="ctr"/>
            <a:r>
              <a:rPr lang="en-US" dirty="0"/>
              <a:t>Presented by:</a:t>
            </a:r>
          </a:p>
          <a:p>
            <a:pPr algn="ctr"/>
            <a:r>
              <a:rPr lang="en-US" sz="3600" dirty="0">
                <a:solidFill>
                  <a:srgbClr val="2F5597"/>
                </a:solidFill>
              </a:rPr>
              <a:t>Tracey Shockley</a:t>
            </a:r>
          </a:p>
          <a:p>
            <a:pPr algn="ctr"/>
            <a:endParaRPr lang="en-US" dirty="0"/>
          </a:p>
          <a:p>
            <a:pPr algn="ctr"/>
            <a:endParaRPr lang="en-US" dirty="0"/>
          </a:p>
          <a:p>
            <a:pPr algn="ctr"/>
            <a:r>
              <a:rPr lang="en-US" dirty="0"/>
              <a:t>Presentation Date:</a:t>
            </a:r>
          </a:p>
          <a:p>
            <a:pPr algn="ctr"/>
            <a:r>
              <a:rPr lang="en-US" dirty="0"/>
              <a:t>August 14, 2025</a:t>
            </a:r>
          </a:p>
        </p:txBody>
      </p:sp>
    </p:spTree>
    <p:extLst>
      <p:ext uri="{BB962C8B-B14F-4D97-AF65-F5344CB8AC3E}">
        <p14:creationId xmlns:p14="http://schemas.microsoft.com/office/powerpoint/2010/main" val="226444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E9F4-68ED-4108-A068-5698DEC6AAA0}"/>
              </a:ext>
            </a:extLst>
          </p:cNvPr>
          <p:cNvSpPr>
            <a:spLocks noGrp="1"/>
          </p:cNvSpPr>
          <p:nvPr>
            <p:ph type="title"/>
          </p:nvPr>
        </p:nvSpPr>
        <p:spPr>
          <a:xfrm>
            <a:off x="838200" y="365125"/>
            <a:ext cx="10515600" cy="640715"/>
          </a:xfrm>
        </p:spPr>
        <p:txBody>
          <a:bodyPr/>
          <a:lstStyle/>
          <a:p>
            <a:r>
              <a:rPr lang="en-US" dirty="0"/>
              <a:t>2025 – 2026 Audit Plan Details </a:t>
            </a:r>
            <a:r>
              <a:rPr lang="en-US" sz="1400" dirty="0"/>
              <a:t>(part 1 of 3)</a:t>
            </a:r>
            <a:endParaRPr lang="en-US" dirty="0"/>
          </a:p>
        </p:txBody>
      </p:sp>
      <p:sp>
        <p:nvSpPr>
          <p:cNvPr id="3" name="Slide Number Placeholder 2">
            <a:extLst>
              <a:ext uri="{FF2B5EF4-FFF2-40B4-BE49-F238E27FC236}">
                <a16:creationId xmlns:a16="http://schemas.microsoft.com/office/drawing/2014/main" id="{38C5FBB2-D4EC-A9DE-AED3-8A9D2EE47C7C}"/>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10</a:t>
            </a:fld>
            <a:endParaRPr lang="en-US" dirty="0"/>
          </a:p>
        </p:txBody>
      </p:sp>
      <p:graphicFrame>
        <p:nvGraphicFramePr>
          <p:cNvPr id="4" name="Group 116">
            <a:extLst>
              <a:ext uri="{FF2B5EF4-FFF2-40B4-BE49-F238E27FC236}">
                <a16:creationId xmlns:a16="http://schemas.microsoft.com/office/drawing/2014/main" id="{4EEA7CB9-D243-0F79-40B6-E37F07EA260D}"/>
              </a:ext>
            </a:extLst>
          </p:cNvPr>
          <p:cNvGraphicFramePr>
            <a:graphicFrameLocks noGrp="1"/>
          </p:cNvGraphicFramePr>
          <p:nvPr>
            <p:extLst>
              <p:ext uri="{D42A27DB-BD31-4B8C-83A1-F6EECF244321}">
                <p14:modId xmlns:p14="http://schemas.microsoft.com/office/powerpoint/2010/main" val="2676042603"/>
              </p:ext>
            </p:extLst>
          </p:nvPr>
        </p:nvGraphicFramePr>
        <p:xfrm>
          <a:off x="182880" y="1005840"/>
          <a:ext cx="11817927" cy="5155821"/>
        </p:xfrm>
        <a:graphic>
          <a:graphicData uri="http://schemas.openxmlformats.org/drawingml/2006/table">
            <a:tbl>
              <a:tblPr firstRow="1"/>
              <a:tblGrid>
                <a:gridCol w="1586063">
                  <a:extLst>
                    <a:ext uri="{9D8B030D-6E8A-4147-A177-3AD203B41FA5}">
                      <a16:colId xmlns:a16="http://schemas.microsoft.com/office/drawing/2014/main" val="20000"/>
                    </a:ext>
                  </a:extLst>
                </a:gridCol>
                <a:gridCol w="7090599">
                  <a:extLst>
                    <a:ext uri="{9D8B030D-6E8A-4147-A177-3AD203B41FA5}">
                      <a16:colId xmlns:a16="http://schemas.microsoft.com/office/drawing/2014/main" val="20001"/>
                    </a:ext>
                  </a:extLst>
                </a:gridCol>
                <a:gridCol w="995381">
                  <a:extLst>
                    <a:ext uri="{9D8B030D-6E8A-4147-A177-3AD203B41FA5}">
                      <a16:colId xmlns:a16="http://schemas.microsoft.com/office/drawing/2014/main" val="20002"/>
                    </a:ext>
                  </a:extLst>
                </a:gridCol>
                <a:gridCol w="995381">
                  <a:extLst>
                    <a:ext uri="{9D8B030D-6E8A-4147-A177-3AD203B41FA5}">
                      <a16:colId xmlns:a16="http://schemas.microsoft.com/office/drawing/2014/main" val="1874779727"/>
                    </a:ext>
                  </a:extLst>
                </a:gridCol>
                <a:gridCol w="1150503">
                  <a:extLst>
                    <a:ext uri="{9D8B030D-6E8A-4147-A177-3AD203B41FA5}">
                      <a16:colId xmlns:a16="http://schemas.microsoft.com/office/drawing/2014/main" val="20003"/>
                    </a:ext>
                  </a:extLst>
                </a:gridCol>
              </a:tblGrid>
              <a:tr h="2790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 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Segment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Category</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1468963">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Faculty Workload/Pay</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MS PGothic" pitchFamily="34" charset="-128"/>
                        </a:rPr>
                        <a:t>To evaluate compliance with the Texas Education Code (TEC) 51.402 and applicable District requirements related to and monitoring faculty workload.  A report is filed with the governing board by department, of the academic duties and services performed by each member of the faculty during the nine-month academic year.  </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MS PGothic" pitchFamily="34" charset="-128"/>
                        </a:rPr>
                        <a:t>TCCD is compliant with Southern Association of Colleges and Schools Commission on Colleges (SACSCOC) Principle 6.2 b has employed a sufficient number of full-time faculty members to ensure curriculum and program quality, integrity, and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MS PGothic" pitchFamily="34" charset="-128"/>
                        </a:rPr>
                        <a:t>Compliant with laws for allowable hours to teach, canceled classes, overload hours, and changes in all systems to ensure no overpayments.</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70556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Student Fees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Georgia" pitchFamily="18" charset="0"/>
                          <a:ea typeface="ＭＳ Ｐゴシック" charset="-128"/>
                        </a:rPr>
                        <a:t>Perform an overall process and controls review of  student fees, including approval, usage, balances, classification, and accounting practices.  Ensure we are complying with Federal and State requirements, TEC Chapter 54 student fee expenditures and transfers are allowable and any other areas identified during the process review.   </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2"/>
                  </a:ext>
                </a:extLst>
              </a:tr>
              <a:tr h="763398">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Return of Title IV Funds</a:t>
                      </a: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lang="en-US" sz="1200" dirty="0">
                          <a:latin typeface="Georgia" pitchFamily="18" charset="0"/>
                        </a:rPr>
                        <a:t>To evaluate compliance with Federal Regulations related to the Return of Title IV Funds (R2T4).  General rules that apply to the student financial assistance programs include Pell Grant, Federal Supplemental Educational Opportunity Grant (FSEOG), Federal Direct Loans,</a:t>
                      </a:r>
                      <a:r>
                        <a:rPr lang="en-US" sz="1200" baseline="0" dirty="0">
                          <a:latin typeface="Georgia" pitchFamily="18" charset="0"/>
                        </a:rPr>
                        <a:t> and any other areas identified during the process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Finance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3"/>
                  </a:ext>
                </a:extLst>
              </a:tr>
              <a:tr h="76339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Board of Trustees and Chancellor Expenses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Georgia" panose="02040502050405020303" pitchFamily="18" charset="0"/>
                          <a:ea typeface="+mn-ea"/>
                          <a:cs typeface="+mn-cs"/>
                        </a:rPr>
                        <a:t>To assess the compliance, transparency, and efficiency of the processes governing the reimbursement of expenses, ensuring the funds are utilized in accordance with applicable policies, guidelines, and regulatory requirements.</a:t>
                      </a:r>
                    </a:p>
                    <a:p>
                      <a:endParaRPr lang="en-US" sz="1200" dirty="0">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Finance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714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6FE9-DC2F-29DE-50F3-0084AE124B7A}"/>
              </a:ext>
            </a:extLst>
          </p:cNvPr>
          <p:cNvSpPr>
            <a:spLocks noGrp="1"/>
          </p:cNvSpPr>
          <p:nvPr>
            <p:ph type="title"/>
          </p:nvPr>
        </p:nvSpPr>
        <p:spPr>
          <a:xfrm>
            <a:off x="838200" y="365125"/>
            <a:ext cx="10515600" cy="640715"/>
          </a:xfrm>
        </p:spPr>
        <p:txBody>
          <a:bodyPr/>
          <a:lstStyle/>
          <a:p>
            <a:r>
              <a:rPr lang="en-US" dirty="0"/>
              <a:t>2025 – 2026 Audit Plan Details </a:t>
            </a:r>
            <a:r>
              <a:rPr lang="en-US" sz="1400" dirty="0"/>
              <a:t>(part 2 of 3)</a:t>
            </a:r>
            <a:endParaRPr lang="en-US" dirty="0"/>
          </a:p>
        </p:txBody>
      </p:sp>
      <p:sp>
        <p:nvSpPr>
          <p:cNvPr id="3" name="Slide Number Placeholder 2">
            <a:extLst>
              <a:ext uri="{FF2B5EF4-FFF2-40B4-BE49-F238E27FC236}">
                <a16:creationId xmlns:a16="http://schemas.microsoft.com/office/drawing/2014/main" id="{69CB0191-1FC4-AD78-B3B3-4EF40CC8FACE}"/>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11</a:t>
            </a:fld>
            <a:endParaRPr lang="en-US" dirty="0"/>
          </a:p>
        </p:txBody>
      </p:sp>
      <p:graphicFrame>
        <p:nvGraphicFramePr>
          <p:cNvPr id="4" name="Group 116">
            <a:extLst>
              <a:ext uri="{FF2B5EF4-FFF2-40B4-BE49-F238E27FC236}">
                <a16:creationId xmlns:a16="http://schemas.microsoft.com/office/drawing/2014/main" id="{5AC42000-1BDE-A722-D463-127704221494}"/>
              </a:ext>
            </a:extLst>
          </p:cNvPr>
          <p:cNvGraphicFramePr>
            <a:graphicFrameLocks noGrp="1"/>
          </p:cNvGraphicFramePr>
          <p:nvPr>
            <p:extLst>
              <p:ext uri="{D42A27DB-BD31-4B8C-83A1-F6EECF244321}">
                <p14:modId xmlns:p14="http://schemas.microsoft.com/office/powerpoint/2010/main" val="2501261527"/>
              </p:ext>
            </p:extLst>
          </p:nvPr>
        </p:nvGraphicFramePr>
        <p:xfrm>
          <a:off x="182880" y="1005840"/>
          <a:ext cx="11558857" cy="5288280"/>
        </p:xfrm>
        <a:graphic>
          <a:graphicData uri="http://schemas.openxmlformats.org/drawingml/2006/table">
            <a:tbl>
              <a:tblPr firstRow="1"/>
              <a:tblGrid>
                <a:gridCol w="1805859">
                  <a:extLst>
                    <a:ext uri="{9D8B030D-6E8A-4147-A177-3AD203B41FA5}">
                      <a16:colId xmlns:a16="http://schemas.microsoft.com/office/drawing/2014/main" val="20000"/>
                    </a:ext>
                  </a:extLst>
                </a:gridCol>
                <a:gridCol w="6520274">
                  <a:extLst>
                    <a:ext uri="{9D8B030D-6E8A-4147-A177-3AD203B41FA5}">
                      <a16:colId xmlns:a16="http://schemas.microsoft.com/office/drawing/2014/main" val="20001"/>
                    </a:ext>
                  </a:extLst>
                </a:gridCol>
                <a:gridCol w="1097332">
                  <a:extLst>
                    <a:ext uri="{9D8B030D-6E8A-4147-A177-3AD203B41FA5}">
                      <a16:colId xmlns:a16="http://schemas.microsoft.com/office/drawing/2014/main" val="20002"/>
                    </a:ext>
                  </a:extLst>
                </a:gridCol>
                <a:gridCol w="912511">
                  <a:extLst>
                    <a:ext uri="{9D8B030D-6E8A-4147-A177-3AD203B41FA5}">
                      <a16:colId xmlns:a16="http://schemas.microsoft.com/office/drawing/2014/main" val="3171821003"/>
                    </a:ext>
                  </a:extLst>
                </a:gridCol>
                <a:gridCol w="1222881">
                  <a:extLst>
                    <a:ext uri="{9D8B030D-6E8A-4147-A177-3AD203B41FA5}">
                      <a16:colId xmlns:a16="http://schemas.microsoft.com/office/drawing/2014/main" val="20003"/>
                    </a:ext>
                  </a:extLst>
                </a:gridCol>
              </a:tblGrid>
              <a:tr h="2170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 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Segment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Category</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824401">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Campus Club Accounts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An overall review of each TCCD campus student club accounts process and to assess the current policy and procedures that are in place.  The purpose of such a review would be to ensure accountability and the clubs are managing finances according to established guidelines and policies.  Meeting institutional requirements and maintaining their active status. Review any other areas identified during the process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Business and Finance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570739">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Dual Credit</a:t>
                      </a: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endParaRPr lang="en-US" sz="1200" dirty="0">
                        <a:latin typeface="Georgia" panose="02040502050405020303"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itchFamily="18" charset="0"/>
                        </a:rPr>
                        <a:t>To ensure TCCD is in compliance with applicable policies and procedures, and state laws and rules regarding matters such as student waivers, student eligibility, courses offered, and contract agreements</a:t>
                      </a:r>
                      <a:r>
                        <a:rPr lang="en-US" sz="1200" baseline="0" dirty="0">
                          <a:latin typeface="Georgia" pitchFamily="18" charset="0"/>
                        </a:rPr>
                        <a:t>, and any other areas identified during the process review.</a:t>
                      </a:r>
                      <a:endParaRPr lang="en-US" sz="1200" dirty="0">
                        <a:latin typeface="Georgia" pitchFamily="18" charset="0"/>
                      </a:endParaRPr>
                    </a:p>
                    <a:p>
                      <a:endParaRPr lang="en-US" sz="1200" dirty="0">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Academics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Operation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2"/>
                  </a:ext>
                </a:extLst>
              </a:tr>
              <a:tr h="697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Campus Security and Safety</a:t>
                      </a: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r>
                        <a:rPr lang="en-US" sz="1200" dirty="0">
                          <a:latin typeface="Georgia" panose="02040502050405020303" pitchFamily="18" charset="0"/>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r>
                        <a:rPr lang="en-US" sz="1200" dirty="0">
                          <a:latin typeface="Georgia" pitchFamily="18" charset="0"/>
                        </a:rPr>
                        <a:t>Assessing adherence to federal and state regulations, including the Clery Act.  Review policies and procedures, to include requirements for emergency notifications, timely warnings, sexual assault, stalking prevention and response.  Evaluate the effectiveness and efficiency of campus safety operations.  Review emergency management plans, evacuation procedures and communication systems.  Review any other areas identified during the process review.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College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Operations and Support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3"/>
                  </a:ext>
                </a:extLst>
              </a:tr>
              <a:tr h="697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Fuel</a:t>
                      </a: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endParaRPr lang="en-US" sz="1200" dirty="0">
                        <a:latin typeface="Georgia" panose="02040502050405020303" pitchFamily="18" charset="0"/>
                      </a:endParaRPr>
                    </a:p>
                    <a:p>
                      <a:pPr algn="ctr"/>
                      <a:r>
                        <a:rPr lang="en-US" sz="1200" dirty="0">
                          <a:latin typeface="Georgia" panose="02040502050405020303" pitchFamily="18" charset="0"/>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To evaluate compliance with regulations related to purchasing, storing, and required licenses/certifications for fuel.  To ensure charges are appropriate, fuel access has the proper protocols in place and usage properly documented.  Documented SOP's for propane, natural gas, regular, diesel, red dye, etc. and any other areas identified during the process review.</a:t>
                      </a:r>
                    </a:p>
                    <a:p>
                      <a:pPr marL="0" marR="0" lvl="0" indent="0" algn="l" defTabSz="914400" rtl="0" eaLnBrk="0" fontAlgn="ctr" latinLnBrk="0" hangingPunct="0">
                        <a:lnSpc>
                          <a:spcPct val="100000"/>
                        </a:lnSpc>
                        <a:spcBef>
                          <a:spcPct val="0"/>
                        </a:spcBef>
                        <a:spcAft>
                          <a:spcPct val="0"/>
                        </a:spcAft>
                        <a:buClrTx/>
                        <a:buSzTx/>
                        <a:buFontTx/>
                        <a:buNone/>
                        <a:tabLst/>
                        <a:defRPr/>
                      </a:pPr>
                      <a:endParaRPr lang="en-US" sz="1200" dirty="0">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Facilities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Med-High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r h="697570">
                <a:tc>
                  <a:txBody>
                    <a:bodyPr/>
                    <a:lstStyle/>
                    <a:p>
                      <a:pPr algn="ctr"/>
                      <a:r>
                        <a:rPr lang="en-US" sz="1200" dirty="0">
                          <a:latin typeface="Georgia" panose="02040502050405020303" pitchFamily="18" charset="0"/>
                        </a:rPr>
                        <a:t>Administrative and Privileged Rights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lang="en-US" sz="1200" dirty="0">
                          <a:latin typeface="Georgia" pitchFamily="18" charset="0"/>
                        </a:rPr>
                        <a:t>Review the</a:t>
                      </a:r>
                      <a:r>
                        <a:rPr lang="en-US" sz="1200" baseline="0" dirty="0">
                          <a:latin typeface="Georgia" pitchFamily="18" charset="0"/>
                        </a:rPr>
                        <a:t> overall process and controls for Administrative and Privileged Rights and audit the users or groups with administrative rights, to include centralized and decentralized IT applications.  To ensure appropriateness and adequacy of controls to risk exposure. Review any other areas identified during the process review.</a:t>
                      </a:r>
                      <a:endParaRPr lang="en-US" sz="1200" dirty="0">
                        <a:latin typeface="Georgia" pitchFamily="18" charset="0"/>
                      </a:endParaRP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921289556"/>
                  </a:ext>
                </a:extLst>
              </a:tr>
            </a:tbl>
          </a:graphicData>
        </a:graphic>
      </p:graphicFrame>
    </p:spTree>
    <p:extLst>
      <p:ext uri="{BB962C8B-B14F-4D97-AF65-F5344CB8AC3E}">
        <p14:creationId xmlns:p14="http://schemas.microsoft.com/office/powerpoint/2010/main" val="156496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5785-7F42-46F3-36E1-14FDFCAADA2B}"/>
              </a:ext>
            </a:extLst>
          </p:cNvPr>
          <p:cNvSpPr>
            <a:spLocks noGrp="1"/>
          </p:cNvSpPr>
          <p:nvPr>
            <p:ph type="title"/>
          </p:nvPr>
        </p:nvSpPr>
        <p:spPr>
          <a:xfrm>
            <a:off x="838200" y="365125"/>
            <a:ext cx="10515600" cy="640715"/>
          </a:xfrm>
        </p:spPr>
        <p:txBody>
          <a:bodyPr/>
          <a:lstStyle/>
          <a:p>
            <a:r>
              <a:rPr lang="en-US" dirty="0"/>
              <a:t>2025 – 2026 Audit Plan Details </a:t>
            </a:r>
            <a:r>
              <a:rPr lang="en-US" sz="1400" dirty="0"/>
              <a:t>(part 3 of 3)</a:t>
            </a:r>
            <a:endParaRPr lang="en-US" dirty="0"/>
          </a:p>
        </p:txBody>
      </p:sp>
      <p:sp>
        <p:nvSpPr>
          <p:cNvPr id="3" name="Slide Number Placeholder 2">
            <a:extLst>
              <a:ext uri="{FF2B5EF4-FFF2-40B4-BE49-F238E27FC236}">
                <a16:creationId xmlns:a16="http://schemas.microsoft.com/office/drawing/2014/main" id="{F229CD3B-AAC7-55A1-487E-0C8DB65A0197}"/>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12</a:t>
            </a:fld>
            <a:endParaRPr lang="en-US" dirty="0"/>
          </a:p>
        </p:txBody>
      </p:sp>
      <p:graphicFrame>
        <p:nvGraphicFramePr>
          <p:cNvPr id="4" name="Group 116">
            <a:extLst>
              <a:ext uri="{FF2B5EF4-FFF2-40B4-BE49-F238E27FC236}">
                <a16:creationId xmlns:a16="http://schemas.microsoft.com/office/drawing/2014/main" id="{5E82AD1A-F250-1DE4-EC57-6A5FB9D3B4F9}"/>
              </a:ext>
            </a:extLst>
          </p:cNvPr>
          <p:cNvGraphicFramePr>
            <a:graphicFrameLocks noGrp="1"/>
          </p:cNvGraphicFramePr>
          <p:nvPr>
            <p:extLst>
              <p:ext uri="{D42A27DB-BD31-4B8C-83A1-F6EECF244321}">
                <p14:modId xmlns:p14="http://schemas.microsoft.com/office/powerpoint/2010/main" val="2250988083"/>
              </p:ext>
            </p:extLst>
          </p:nvPr>
        </p:nvGraphicFramePr>
        <p:xfrm>
          <a:off x="182880" y="1005840"/>
          <a:ext cx="11817927" cy="5288280"/>
        </p:xfrm>
        <a:graphic>
          <a:graphicData uri="http://schemas.openxmlformats.org/drawingml/2006/table">
            <a:tbl>
              <a:tblPr firstRow="1"/>
              <a:tblGrid>
                <a:gridCol w="1633269">
                  <a:extLst>
                    <a:ext uri="{9D8B030D-6E8A-4147-A177-3AD203B41FA5}">
                      <a16:colId xmlns:a16="http://schemas.microsoft.com/office/drawing/2014/main" val="20000"/>
                    </a:ext>
                  </a:extLst>
                </a:gridCol>
                <a:gridCol w="6739557">
                  <a:extLst>
                    <a:ext uri="{9D8B030D-6E8A-4147-A177-3AD203B41FA5}">
                      <a16:colId xmlns:a16="http://schemas.microsoft.com/office/drawing/2014/main" val="20001"/>
                    </a:ext>
                  </a:extLst>
                </a:gridCol>
                <a:gridCol w="1239877">
                  <a:extLst>
                    <a:ext uri="{9D8B030D-6E8A-4147-A177-3AD203B41FA5}">
                      <a16:colId xmlns:a16="http://schemas.microsoft.com/office/drawing/2014/main" val="20002"/>
                    </a:ext>
                  </a:extLst>
                </a:gridCol>
                <a:gridCol w="785004">
                  <a:extLst>
                    <a:ext uri="{9D8B030D-6E8A-4147-A177-3AD203B41FA5}">
                      <a16:colId xmlns:a16="http://schemas.microsoft.com/office/drawing/2014/main" val="2431058322"/>
                    </a:ext>
                  </a:extLst>
                </a:gridCol>
                <a:gridCol w="1420220">
                  <a:extLst>
                    <a:ext uri="{9D8B030D-6E8A-4147-A177-3AD203B41FA5}">
                      <a16:colId xmlns:a16="http://schemas.microsoft.com/office/drawing/2014/main" val="20003"/>
                    </a:ext>
                  </a:extLst>
                </a:gridCol>
              </a:tblGrid>
              <a:tr h="2066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Project Description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Segment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ＭＳ Ｐゴシック" charset="-128"/>
                        </a:rPr>
                        <a:t>Category</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80223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Ransomware Risk Management</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Assessment of relevant cybersecurity controls and test the College’s readiness to detect and respond to a ransomware event with tabletop exercises.  Assess approximately 70 NIST CSF control subcategories relevant to ransomware and incident response preparedness.  Review policies, procedures, and relevant documentation.  Review any other areas identified during the process review.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98702855"/>
                  </a:ext>
                </a:extLst>
              </a:tr>
              <a:tr h="656374">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Penetration Testing</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Identify possible vulnerabilities that could be exploited by an inside or outside threat of the College’s security perimeter. Testing can include both physical and technical security controls, and can include non-technical methods of attack. These types of testing can be conducted on hardware, software, or firmware components of an information system.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algn="ctr"/>
                      <a:r>
                        <a:rPr lang="en-US" sz="1200" dirty="0">
                          <a:latin typeface="Georgia" panose="02040502050405020303" pitchFamily="18" charset="0"/>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2117338068"/>
                  </a:ext>
                </a:extLst>
              </a:tr>
              <a:tr h="802235">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Vulnerability Management and Scanning</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To ensure SOP’s are documented and up-to-date.  Ensure compliance with requirements of the TAC 202 Security Controls Catalog, control RA-5-Vulnerability Monitoring and Scanning, and evaluate if a vulnerability management process existed that would allow for timely detection and remediation of vulnerabilities within the District’s technology infrastructure.   Review any other areas identified during the process review.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sz="1200" dirty="0">
                          <a:latin typeface="Georgia" panose="02040502050405020303" pitchFamily="18" charset="0"/>
                        </a:rPr>
                        <a:t>Information Technology Systems</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3758904944"/>
                  </a:ext>
                </a:extLst>
              </a:tr>
              <a:tr h="802235">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Intrusion prevention/detection system</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MS PGothic" pitchFamily="34" charset="-128"/>
                      </a:endParaRPr>
                    </a:p>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(Co-Sourced)</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MS PGothic" pitchFamily="34" charset="-128"/>
                        </a:rPr>
                        <a:t>Assessment of relevant NIST cybersecurity controls.  Ensure the controls have been properly implemented and operating effectively.  Computer security incident response process is effective and efficient, the incident response staff are adequately trained, and the logical and physical security and environmental protection controls are in place to appropriately safeguard the College’s IDPS devices and the data within them.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Information Technology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94809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SB – 17 </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Georgia" pitchFamily="18" charset="0"/>
                        <a:ea typeface="ＭＳ Ｐゴシック"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(IA)</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Georgia" pitchFamily="18" charset="0"/>
                          <a:ea typeface="ＭＳ Ｐゴシック" charset="-128"/>
                        </a:rPr>
                        <a:t>Ensure managements responses to corrective actions were implemented.  Ensure TCCD continues to abide by and in compliance with SB-17.  Review the Faculty Handbook, job descriptions and responsibilities across all departments within the College.  Review the chart of accounts, job positions, organizational chart, services, departments, and activities.  Review employees and new hires signed the SB-17 acknowledgment form.  Ensure the college website and training resources are in compliance with SB-17 requirements.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District - Administration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Low-Medium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Georgia" pitchFamily="18" charset="0"/>
                          <a:ea typeface="ＭＳ Ｐゴシック" charset="-128"/>
                        </a:rPr>
                        <a:t>Operations and Support Services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3018960184"/>
                  </a:ext>
                </a:extLst>
              </a:tr>
            </a:tbl>
          </a:graphicData>
        </a:graphic>
      </p:graphicFrame>
    </p:spTree>
    <p:extLst>
      <p:ext uri="{BB962C8B-B14F-4D97-AF65-F5344CB8AC3E}">
        <p14:creationId xmlns:p14="http://schemas.microsoft.com/office/powerpoint/2010/main" val="280033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C9D8-FA40-922D-6575-B4EEF2819955}"/>
              </a:ext>
            </a:extLst>
          </p:cNvPr>
          <p:cNvSpPr>
            <a:spLocks noGrp="1"/>
          </p:cNvSpPr>
          <p:nvPr>
            <p:ph type="title"/>
          </p:nvPr>
        </p:nvSpPr>
        <p:spPr>
          <a:xfrm>
            <a:off x="838200" y="365125"/>
            <a:ext cx="10515600" cy="615027"/>
          </a:xfrm>
        </p:spPr>
        <p:txBody>
          <a:bodyPr/>
          <a:lstStyle/>
          <a:p>
            <a:r>
              <a:rPr lang="en-US" dirty="0"/>
              <a:t>2026 – 2028 Audit Plan Areas</a:t>
            </a:r>
          </a:p>
        </p:txBody>
      </p:sp>
      <p:sp>
        <p:nvSpPr>
          <p:cNvPr id="3" name="Slide Number Placeholder 2">
            <a:extLst>
              <a:ext uri="{FF2B5EF4-FFF2-40B4-BE49-F238E27FC236}">
                <a16:creationId xmlns:a16="http://schemas.microsoft.com/office/drawing/2014/main" id="{021C19C7-2D18-0A46-8ED5-1CF6CB7390B0}"/>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13</a:t>
            </a:fld>
            <a:endParaRPr lang="en-US" dirty="0"/>
          </a:p>
        </p:txBody>
      </p:sp>
      <p:sp>
        <p:nvSpPr>
          <p:cNvPr id="5" name="Text Box 4">
            <a:extLst>
              <a:ext uri="{FF2B5EF4-FFF2-40B4-BE49-F238E27FC236}">
                <a16:creationId xmlns:a16="http://schemas.microsoft.com/office/drawing/2014/main" id="{EC052B0B-B1FB-659E-BE76-FB8E66F31E8D}"/>
              </a:ext>
            </a:extLst>
          </p:cNvPr>
          <p:cNvSpPr txBox="1">
            <a:spLocks noChangeArrowheads="1"/>
          </p:cNvSpPr>
          <p:nvPr/>
        </p:nvSpPr>
        <p:spPr bwMode="auto">
          <a:xfrm>
            <a:off x="838201" y="980152"/>
            <a:ext cx="10982536" cy="692497"/>
          </a:xfrm>
          <a:prstGeom prst="rect">
            <a:avLst/>
          </a:prstGeom>
          <a:noFill/>
          <a:ln w="9525">
            <a:noFill/>
            <a:miter lim="800000"/>
            <a:headEnd/>
            <a:tailEnd/>
          </a:ln>
        </p:spPr>
        <p:txBody>
          <a:bodyPr wrap="square">
            <a:spAutoFit/>
          </a:bodyPr>
          <a:lstStyle/>
          <a:p>
            <a:pPr>
              <a:spcBef>
                <a:spcPct val="85000"/>
              </a:spcBef>
            </a:pPr>
            <a:r>
              <a:rPr lang="en-US" sz="1300" dirty="0">
                <a:latin typeface="Georgia" pitchFamily="18" charset="0"/>
              </a:rPr>
              <a:t>Planned projects selected for years two and three of the three-year rolling 2025 - 2028 Internal Audit Plan.  This schedule list audits that are planned for the following two years and is a living document.  This allows for continuous risk assessments throughout the year and allowing for audits to be added or removed based upon current or emerging factors.  </a:t>
            </a:r>
          </a:p>
        </p:txBody>
      </p:sp>
      <p:graphicFrame>
        <p:nvGraphicFramePr>
          <p:cNvPr id="4" name="Group 28">
            <a:extLst>
              <a:ext uri="{FF2B5EF4-FFF2-40B4-BE49-F238E27FC236}">
                <a16:creationId xmlns:a16="http://schemas.microsoft.com/office/drawing/2014/main" id="{0F0806D6-BC72-91DD-EDFE-A997C1E9EBA8}"/>
              </a:ext>
            </a:extLst>
          </p:cNvPr>
          <p:cNvGraphicFramePr>
            <a:graphicFrameLocks/>
          </p:cNvGraphicFramePr>
          <p:nvPr>
            <p:extLst>
              <p:ext uri="{D42A27DB-BD31-4B8C-83A1-F6EECF244321}">
                <p14:modId xmlns:p14="http://schemas.microsoft.com/office/powerpoint/2010/main" val="3707171441"/>
              </p:ext>
            </p:extLst>
          </p:nvPr>
        </p:nvGraphicFramePr>
        <p:xfrm>
          <a:off x="462624" y="1887030"/>
          <a:ext cx="11081676" cy="3873691"/>
        </p:xfrm>
        <a:graphic>
          <a:graphicData uri="http://schemas.openxmlformats.org/drawingml/2006/table">
            <a:tbl>
              <a:tblPr firstRow="1"/>
              <a:tblGrid>
                <a:gridCol w="5540838">
                  <a:extLst>
                    <a:ext uri="{9D8B030D-6E8A-4147-A177-3AD203B41FA5}">
                      <a16:colId xmlns:a16="http://schemas.microsoft.com/office/drawing/2014/main" val="20000"/>
                    </a:ext>
                  </a:extLst>
                </a:gridCol>
                <a:gridCol w="5540838">
                  <a:extLst>
                    <a:ext uri="{9D8B030D-6E8A-4147-A177-3AD203B41FA5}">
                      <a16:colId xmlns:a16="http://schemas.microsoft.com/office/drawing/2014/main" val="1554515482"/>
                    </a:ext>
                  </a:extLst>
                </a:gridCol>
              </a:tblGrid>
              <a:tr h="202056">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MS PGothic" pitchFamily="34" charset="-128"/>
                        </a:rPr>
                        <a:t>FY 2026 – 2027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endParaRPr kumimoji="0" lang="en-US" sz="1100" b="1"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1656855">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Culture Audit</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Asset Management</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Accreditation</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International Students Services</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Required Regulatory Reporting</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Automotive Technology Vehicle Inventory</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Culinary, Hospitality</a:t>
                      </a:r>
                    </a:p>
                  </a:txBody>
                  <a:tcPr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Backup and Recovery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Wireless Network, Network and Network Reliability (proper configuration &amp; controls)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Application Software Security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Board and Chancellor Expenses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Campus Club Accounts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Remediation Audits from 2025 – 2026</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txBody>
                  <a:tcPr marT="0" marB="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2056">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MS PGothic" pitchFamily="34" charset="-128"/>
                        </a:rPr>
                        <a:t>FY 2027 – 2028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endParaRPr kumimoji="0" lang="en-US" sz="1100" b="1"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1812724">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Bookstore Contract Review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Data Analytics Project</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Succession Planning Information</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Enrollment – growth, retention, contraction</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Hazelwood Exemptions</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Computer Science</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Contract Administration</a:t>
                      </a:r>
                    </a:p>
                  </a:txBody>
                  <a:tcPr marT="0" marB="0"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IT Governance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Infrastructure, Continuity &amp; Recovery Planning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ITS – Customer/Technical Support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Board and Chancellor Expenses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Campus Club Accounts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Remediation Audits from 2026 – 2027</a:t>
                      </a:r>
                    </a:p>
                    <a:p>
                      <a:pPr marL="114300" marR="0" lvl="0" indent="-1143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txBody>
                  <a:tcPr marT="0" marB="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981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CC1A-F56D-F879-3BE8-78D017088B49}"/>
              </a:ext>
            </a:extLst>
          </p:cNvPr>
          <p:cNvSpPr>
            <a:spLocks noGrp="1"/>
          </p:cNvSpPr>
          <p:nvPr>
            <p:ph type="title"/>
          </p:nvPr>
        </p:nvSpPr>
        <p:spPr>
          <a:xfrm>
            <a:off x="838200" y="365126"/>
            <a:ext cx="10515600" cy="608962"/>
          </a:xfrm>
        </p:spPr>
        <p:txBody>
          <a:bodyPr/>
          <a:lstStyle/>
          <a:p>
            <a:r>
              <a:rPr lang="en-US" dirty="0"/>
              <a:t>Overview</a:t>
            </a:r>
          </a:p>
        </p:txBody>
      </p:sp>
      <p:sp>
        <p:nvSpPr>
          <p:cNvPr id="4" name="TextBox 3">
            <a:extLst>
              <a:ext uri="{FF2B5EF4-FFF2-40B4-BE49-F238E27FC236}">
                <a16:creationId xmlns:a16="http://schemas.microsoft.com/office/drawing/2014/main" id="{4F25C34A-0573-2B46-0F6B-4E4A958B3AEC}"/>
              </a:ext>
            </a:extLst>
          </p:cNvPr>
          <p:cNvSpPr txBox="1"/>
          <p:nvPr/>
        </p:nvSpPr>
        <p:spPr>
          <a:xfrm>
            <a:off x="838200" y="974087"/>
            <a:ext cx="10515600" cy="5585119"/>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The Audit Plan serves as a strategy document to help guide the internal audit function toward the fulfillment of the long-term objectives and aid in the success of the organization</a:t>
            </a:r>
          </a:p>
          <a:p>
            <a:pPr marL="228600" lvl="0"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The Internal Audit Department (“IAD”) has prepared a three-year rolling risk-based Internal Audit Plan for Fiscal Years 2025 – 2027.  The Plan:</a:t>
            </a:r>
          </a:p>
          <a:p>
            <a:pPr marL="685800" lvl="1"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Includes a description of the planned internal audit activities that will be performed by IAD during the Fiscal Year.  </a:t>
            </a:r>
          </a:p>
          <a:p>
            <a:pPr marL="685800" lvl="1"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Is a living document that can be modified at any point in time dependent upon any emerging risk, changes in control risk, and inherent risk.</a:t>
            </a:r>
          </a:p>
          <a:p>
            <a:pPr marL="685800" lvl="1"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Considers, on a risk-assessed basis the:</a:t>
            </a:r>
          </a:p>
          <a:p>
            <a:pPr marL="1143000" lvl="2"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Reliability and integrity of financial and operational information</a:t>
            </a:r>
          </a:p>
          <a:p>
            <a:pPr marL="1143000" lvl="2"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Compliance with policies, plans, procedures, laws, and regulations that could have a significant impact on operations</a:t>
            </a:r>
          </a:p>
          <a:p>
            <a:pPr marL="1143000" lvl="2"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Safeguarding of assets</a:t>
            </a:r>
          </a:p>
          <a:p>
            <a:pPr marL="1143000" lvl="2" indent="-228600">
              <a:lnSpc>
                <a:spcPct val="90000"/>
              </a:lnSpc>
              <a:spcBef>
                <a:spcPts val="1000"/>
              </a:spcBef>
              <a:buFont typeface="Arial" panose="020B0604020202020204" pitchFamily="34" charset="0"/>
              <a:buChar char="•"/>
              <a:defRPr/>
            </a:pPr>
            <a:r>
              <a:rPr lang="en-US" sz="1600" dirty="0">
                <a:solidFill>
                  <a:prstClr val="black"/>
                </a:solidFill>
                <a:latin typeface="Georgia" panose="02040502050405020303" pitchFamily="18" charset="0"/>
              </a:rPr>
              <a:t>Effectiveness and efficiency of operations and programs relative to established goals and objectives and whether they are implemented and performing as intended</a:t>
            </a:r>
          </a:p>
          <a:p>
            <a:pPr marL="228600" indent="-228600">
              <a:lnSpc>
                <a:spcPct val="90000"/>
              </a:lnSpc>
              <a:spcBef>
                <a:spcPts val="1000"/>
              </a:spcBef>
              <a:buFont typeface="Arial" panose="020B0604020202020204" pitchFamily="34" charset="0"/>
              <a:buChar char="•"/>
              <a:defRPr/>
            </a:pPr>
            <a:r>
              <a:rPr lang="en-US" sz="1600" dirty="0">
                <a:latin typeface="Georgia" panose="02040502050405020303" pitchFamily="18" charset="0"/>
              </a:rPr>
              <a:t>For Fiscal Year 2025 – 2026, the Internal Audit Department will be staffed with one Internal Audit Director, one staff position and co-sourcing.</a:t>
            </a:r>
          </a:p>
          <a:p>
            <a:pPr marL="228600" indent="-228600">
              <a:lnSpc>
                <a:spcPct val="90000"/>
              </a:lnSpc>
              <a:spcBef>
                <a:spcPts val="1000"/>
              </a:spcBef>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Audit Plan is prepared in reference to The Institute of Internal Auditors’ (“IIA”) Global Internal Audit Standards, notably </a:t>
            </a:r>
            <a:r>
              <a:rPr kumimoji="0" lang="en-US" sz="1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Principle 9 Plan Strategically</a:t>
            </a:r>
            <a:r>
              <a:rPr kumimoji="0" lang="en-US" sz="1600" b="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endParaRPr lang="en-US" sz="1600" i="1" dirty="0">
              <a:solidFill>
                <a:prstClr val="black"/>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DC8F3BED-514D-C4A1-A0CF-1F8547952ED0}"/>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2</a:t>
            </a:fld>
            <a:endParaRPr lang="en-US" dirty="0"/>
          </a:p>
        </p:txBody>
      </p:sp>
    </p:spTree>
    <p:extLst>
      <p:ext uri="{BB962C8B-B14F-4D97-AF65-F5344CB8AC3E}">
        <p14:creationId xmlns:p14="http://schemas.microsoft.com/office/powerpoint/2010/main" val="315728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FBD6-4328-BA28-918B-A724BAC6A5A1}"/>
              </a:ext>
            </a:extLst>
          </p:cNvPr>
          <p:cNvSpPr>
            <a:spLocks noGrp="1"/>
          </p:cNvSpPr>
          <p:nvPr>
            <p:ph type="title"/>
          </p:nvPr>
        </p:nvSpPr>
        <p:spPr>
          <a:xfrm>
            <a:off x="838200" y="365126"/>
            <a:ext cx="10515600" cy="692150"/>
          </a:xfrm>
        </p:spPr>
        <p:txBody>
          <a:bodyPr/>
          <a:lstStyle/>
          <a:p>
            <a:r>
              <a:rPr lang="en-US" dirty="0"/>
              <a:t>Table of Contents</a:t>
            </a:r>
          </a:p>
        </p:txBody>
      </p:sp>
      <p:sp>
        <p:nvSpPr>
          <p:cNvPr id="3" name="Slide Number Placeholder 2">
            <a:extLst>
              <a:ext uri="{FF2B5EF4-FFF2-40B4-BE49-F238E27FC236}">
                <a16:creationId xmlns:a16="http://schemas.microsoft.com/office/drawing/2014/main" id="{0E90B135-FDE1-F102-76FA-7F2AC2B970AC}"/>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3</a:t>
            </a:fld>
            <a:endParaRPr lang="en-US" dirty="0"/>
          </a:p>
        </p:txBody>
      </p:sp>
      <p:graphicFrame>
        <p:nvGraphicFramePr>
          <p:cNvPr id="7" name="Table 6">
            <a:extLst>
              <a:ext uri="{FF2B5EF4-FFF2-40B4-BE49-F238E27FC236}">
                <a16:creationId xmlns:a16="http://schemas.microsoft.com/office/drawing/2014/main" id="{6AAF6FA1-D194-3230-03FB-83BD89CE544E}"/>
              </a:ext>
            </a:extLst>
          </p:cNvPr>
          <p:cNvGraphicFramePr>
            <a:graphicFrameLocks noGrp="1"/>
          </p:cNvGraphicFramePr>
          <p:nvPr>
            <p:extLst>
              <p:ext uri="{D42A27DB-BD31-4B8C-83A1-F6EECF244321}">
                <p14:modId xmlns:p14="http://schemas.microsoft.com/office/powerpoint/2010/main" val="81120786"/>
              </p:ext>
            </p:extLst>
          </p:nvPr>
        </p:nvGraphicFramePr>
        <p:xfrm>
          <a:off x="923637" y="1266102"/>
          <a:ext cx="10187708" cy="1854200"/>
        </p:xfrm>
        <a:graphic>
          <a:graphicData uri="http://schemas.openxmlformats.org/drawingml/2006/table">
            <a:tbl>
              <a:tblPr firstRow="1" bandRow="1">
                <a:tableStyleId>{2D5ABB26-0587-4C30-8999-92F81FD0307C}</a:tableStyleId>
              </a:tblPr>
              <a:tblGrid>
                <a:gridCol w="9252750">
                  <a:extLst>
                    <a:ext uri="{9D8B030D-6E8A-4147-A177-3AD203B41FA5}">
                      <a16:colId xmlns:a16="http://schemas.microsoft.com/office/drawing/2014/main" val="3731266878"/>
                    </a:ext>
                  </a:extLst>
                </a:gridCol>
                <a:gridCol w="934958">
                  <a:extLst>
                    <a:ext uri="{9D8B030D-6E8A-4147-A177-3AD203B41FA5}">
                      <a16:colId xmlns:a16="http://schemas.microsoft.com/office/drawing/2014/main" val="2178392769"/>
                    </a:ext>
                  </a:extLst>
                </a:gridCol>
              </a:tblGrid>
              <a:tr h="370840">
                <a:tc>
                  <a:txBody>
                    <a:bodyPr/>
                    <a:lstStyle/>
                    <a:p>
                      <a:r>
                        <a:rPr lang="en-US" sz="1600" dirty="0">
                          <a:latin typeface="Georgia" panose="02040502050405020303" pitchFamily="18" charset="0"/>
                        </a:rPr>
                        <a:t>2025 – 2027 Internal Audit Planning and Approach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Georgia" panose="02040502050405020303" pitchFamily="18"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607294"/>
                  </a:ext>
                </a:extLst>
              </a:tr>
              <a:tr h="370840">
                <a:tc>
                  <a:txBody>
                    <a:bodyPr/>
                    <a:lstStyle/>
                    <a:p>
                      <a:r>
                        <a:rPr lang="en-US" sz="1600" dirty="0">
                          <a:latin typeface="Georgia" panose="02040502050405020303" pitchFamily="18" charset="0"/>
                        </a:rPr>
                        <a:t>Determination of Key Risks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Georgia" panose="02040502050405020303"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290414"/>
                  </a:ext>
                </a:extLst>
              </a:tr>
              <a:tr h="370840">
                <a:tc>
                  <a:txBody>
                    <a:bodyPr/>
                    <a:lstStyle/>
                    <a:p>
                      <a:r>
                        <a:rPr lang="en-US" sz="1600" dirty="0">
                          <a:latin typeface="Georgia" panose="02040502050405020303" pitchFamily="18" charset="0"/>
                        </a:rPr>
                        <a:t>Summary of Identified Projects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Georgia" panose="02040502050405020303" pitchFamily="18"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031356"/>
                  </a:ext>
                </a:extLst>
              </a:tr>
              <a:tr h="370840">
                <a:tc>
                  <a:txBody>
                    <a:bodyPr/>
                    <a:lstStyle/>
                    <a:p>
                      <a:r>
                        <a:rPr lang="en-US" sz="1600" dirty="0">
                          <a:latin typeface="Georgia" panose="02040502050405020303" pitchFamily="18" charset="0"/>
                        </a:rPr>
                        <a:t>Appendix A – Audit Project Descriptions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Georgia" panose="02040502050405020303" pitchFamily="18"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7941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Year Two and Three Identified Projects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Georgia" panose="02040502050405020303" pitchFamily="18"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640945"/>
                  </a:ext>
                </a:extLst>
              </a:tr>
            </a:tbl>
          </a:graphicData>
        </a:graphic>
      </p:graphicFrame>
      <p:pic>
        <p:nvPicPr>
          <p:cNvPr id="8" name="Picture 7" descr="The Institute of Internal Auditors logo.">
            <a:extLst>
              <a:ext uri="{FF2B5EF4-FFF2-40B4-BE49-F238E27FC236}">
                <a16:creationId xmlns:a16="http://schemas.microsoft.com/office/drawing/2014/main" id="{F96F3FD6-A779-33D7-E7DF-EA1318F37E3B}"/>
              </a:ext>
            </a:extLst>
          </p:cNvPr>
          <p:cNvPicPr>
            <a:picLocks noChangeAspect="1"/>
          </p:cNvPicPr>
          <p:nvPr/>
        </p:nvPicPr>
        <p:blipFill>
          <a:blip r:embed="rId2"/>
          <a:stretch>
            <a:fillRect/>
          </a:stretch>
        </p:blipFill>
        <p:spPr>
          <a:xfrm>
            <a:off x="5070764" y="3909630"/>
            <a:ext cx="1893455" cy="610791"/>
          </a:xfrm>
          <a:prstGeom prst="rect">
            <a:avLst/>
          </a:prstGeom>
        </p:spPr>
      </p:pic>
      <p:sp>
        <p:nvSpPr>
          <p:cNvPr id="4" name="Rectangle 4">
            <a:extLst>
              <a:ext uri="{FF2B5EF4-FFF2-40B4-BE49-F238E27FC236}">
                <a16:creationId xmlns:a16="http://schemas.microsoft.com/office/drawing/2014/main" id="{F0EDB0B1-CCEB-66DA-40A8-96EBFF3A32BA}"/>
              </a:ext>
            </a:extLst>
          </p:cNvPr>
          <p:cNvSpPr>
            <a:spLocks noChangeArrowheads="1"/>
          </p:cNvSpPr>
          <p:nvPr/>
        </p:nvSpPr>
        <p:spPr bwMode="white">
          <a:xfrm>
            <a:off x="923637" y="4596299"/>
            <a:ext cx="10187708" cy="1447800"/>
          </a:xfrm>
          <a:prstGeom prst="rect">
            <a:avLst/>
          </a:prstGeom>
          <a:noFill/>
          <a:ln w="9525">
            <a:solidFill>
              <a:schemeClr val="tx1"/>
            </a:solidFill>
            <a:miter lim="800000"/>
            <a:headEnd/>
            <a:tailEnd/>
          </a:ln>
        </p:spPr>
        <p:txBody>
          <a:bodyPr/>
          <a:lstStyle/>
          <a:p>
            <a:pPr marL="342891" indent="-342891" algn="ctr" eaLnBrk="0" hangingPunct="0">
              <a:lnSpc>
                <a:spcPct val="95000"/>
              </a:lnSpc>
              <a:spcBef>
                <a:spcPct val="5000"/>
              </a:spcBef>
            </a:pPr>
            <a:r>
              <a:rPr lang="en-US" altLang="en-US" b="1" i="1" u="sng" dirty="0">
                <a:latin typeface="Georgia" pitchFamily="18" charset="0"/>
              </a:rPr>
              <a:t>Internal Audit Defined</a:t>
            </a:r>
          </a:p>
          <a:p>
            <a:pPr marL="342891" indent="-342891" algn="ctr" eaLnBrk="0" hangingPunct="0">
              <a:spcBef>
                <a:spcPct val="5000"/>
              </a:spcBef>
            </a:pPr>
            <a:r>
              <a:rPr lang="en-US" altLang="en-US" sz="1400" i="1" dirty="0">
                <a:latin typeface="Georgia" pitchFamily="18" charset="0"/>
              </a:rPr>
              <a:t>Internal auditing is an independent, objective assurance and consulting activity designed to add value and improve an organization’s operations.  It helps an organization accomplish its objectives by bringing a systematic, disciplined approach to evaluate and improve the effectiveness of </a:t>
            </a:r>
            <a:r>
              <a:rPr lang="en-US" altLang="en-US" sz="1400" i="1" u="sng" dirty="0">
                <a:latin typeface="Georgia" pitchFamily="18" charset="0"/>
              </a:rPr>
              <a:t>risk management</a:t>
            </a:r>
            <a:r>
              <a:rPr lang="en-US" altLang="en-US" sz="1400" i="1" dirty="0">
                <a:latin typeface="Georgia" pitchFamily="18" charset="0"/>
              </a:rPr>
              <a:t>, </a:t>
            </a:r>
            <a:r>
              <a:rPr lang="en-US" altLang="en-US" sz="1400" i="1" u="sng" dirty="0">
                <a:latin typeface="Georgia" pitchFamily="18" charset="0"/>
              </a:rPr>
              <a:t>control</a:t>
            </a:r>
            <a:r>
              <a:rPr lang="en-US" altLang="en-US" sz="1400" i="1" dirty="0">
                <a:latin typeface="Georgia" pitchFamily="18" charset="0"/>
              </a:rPr>
              <a:t> and </a:t>
            </a:r>
            <a:r>
              <a:rPr lang="en-US" altLang="en-US" sz="1400" i="1" u="sng" dirty="0">
                <a:latin typeface="Georgia" pitchFamily="18" charset="0"/>
              </a:rPr>
              <a:t>governance processes</a:t>
            </a:r>
            <a:r>
              <a:rPr lang="en-US" altLang="en-US" sz="1400" i="1" dirty="0">
                <a:latin typeface="Georgia" pitchFamily="18" charset="0"/>
              </a:rPr>
              <a:t>.</a:t>
            </a:r>
          </a:p>
          <a:p>
            <a:pPr marL="342891" indent="-342891" algn="ctr" eaLnBrk="0" hangingPunct="0">
              <a:lnSpc>
                <a:spcPct val="95000"/>
              </a:lnSpc>
              <a:spcBef>
                <a:spcPct val="5000"/>
              </a:spcBef>
            </a:pPr>
            <a:endParaRPr lang="en-US" altLang="en-US" sz="1400" i="1" dirty="0">
              <a:latin typeface="Georgia" pitchFamily="18" charset="0"/>
            </a:endParaRPr>
          </a:p>
          <a:p>
            <a:pPr marL="342891" indent="-342891" algn="ctr" eaLnBrk="0" hangingPunct="0">
              <a:lnSpc>
                <a:spcPct val="95000"/>
              </a:lnSpc>
              <a:spcBef>
                <a:spcPct val="5000"/>
              </a:spcBef>
            </a:pPr>
            <a:r>
              <a:rPr lang="en-US" altLang="en-US" sz="1400" i="1" dirty="0">
                <a:latin typeface="Georgia" pitchFamily="18" charset="0"/>
              </a:rPr>
              <a:t>Source:  The Institute of Internal Auditors Professional Standards</a:t>
            </a:r>
          </a:p>
        </p:txBody>
      </p:sp>
    </p:spTree>
    <p:extLst>
      <p:ext uri="{BB962C8B-B14F-4D97-AF65-F5344CB8AC3E}">
        <p14:creationId xmlns:p14="http://schemas.microsoft.com/office/powerpoint/2010/main" val="176960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B5D0-8345-E98D-391E-AEF06D62635B}"/>
              </a:ext>
            </a:extLst>
          </p:cNvPr>
          <p:cNvSpPr>
            <a:spLocks noGrp="1"/>
          </p:cNvSpPr>
          <p:nvPr>
            <p:ph type="title"/>
          </p:nvPr>
        </p:nvSpPr>
        <p:spPr/>
        <p:txBody>
          <a:bodyPr/>
          <a:lstStyle/>
          <a:p>
            <a:r>
              <a:rPr lang="en-US" dirty="0"/>
              <a:t>3-year Plan Approach</a:t>
            </a:r>
          </a:p>
        </p:txBody>
      </p:sp>
      <p:sp>
        <p:nvSpPr>
          <p:cNvPr id="3" name="Slide Number Placeholder 2">
            <a:extLst>
              <a:ext uri="{FF2B5EF4-FFF2-40B4-BE49-F238E27FC236}">
                <a16:creationId xmlns:a16="http://schemas.microsoft.com/office/drawing/2014/main" id="{ADB50841-842F-C3E3-E00F-57E38AA5B58F}"/>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4</a:t>
            </a:fld>
            <a:endParaRPr lang="en-US" dirty="0"/>
          </a:p>
        </p:txBody>
      </p:sp>
      <p:sp>
        <p:nvSpPr>
          <p:cNvPr id="7" name="TextBox 6">
            <a:extLst>
              <a:ext uri="{FF2B5EF4-FFF2-40B4-BE49-F238E27FC236}">
                <a16:creationId xmlns:a16="http://schemas.microsoft.com/office/drawing/2014/main" id="{274D33DE-1873-6891-6204-9D0719DC6987}"/>
              </a:ext>
            </a:extLst>
          </p:cNvPr>
          <p:cNvSpPr txBox="1"/>
          <p:nvPr/>
        </p:nvSpPr>
        <p:spPr>
          <a:xfrm>
            <a:off x="838201" y="1028025"/>
            <a:ext cx="11187310" cy="2800767"/>
          </a:xfrm>
          <a:prstGeom prst="rect">
            <a:avLst/>
          </a:prstGeom>
          <a:noFill/>
        </p:spPr>
        <p:txBody>
          <a:bodyPr wrap="square" rtlCol="0">
            <a:spAutoFit/>
          </a:bodyPr>
          <a:lstStyle/>
          <a:p>
            <a:pPr marL="0" indent="0">
              <a:spcBef>
                <a:spcPct val="85000"/>
              </a:spcBef>
              <a:buNone/>
            </a:pPr>
            <a:r>
              <a:rPr lang="en-US" sz="1600" dirty="0">
                <a:latin typeface="Georgia" pitchFamily="18" charset="0"/>
              </a:rPr>
              <a:t>To create the 2025 - 2027 Internal Audit Plan, IAD:</a:t>
            </a:r>
          </a:p>
          <a:p>
            <a:pPr marL="285750" indent="-285750">
              <a:buFont typeface="Arial" panose="020B0604020202020204" pitchFamily="34" charset="0"/>
              <a:buChar char="•"/>
            </a:pPr>
            <a:endParaRPr lang="en-US" sz="1600" dirty="0">
              <a:latin typeface="Georgia" pitchFamily="18" charset="0"/>
            </a:endParaRPr>
          </a:p>
          <a:p>
            <a:pPr lvl="2"/>
            <a:r>
              <a:rPr lang="en-US" sz="1600" dirty="0">
                <a:latin typeface="Georgia" pitchFamily="18" charset="0"/>
              </a:rPr>
              <a:t>Gathered information to understand the primary strategies, objectives, and risks for Tarrant County College District (TCCD).  </a:t>
            </a:r>
          </a:p>
          <a:p>
            <a:pPr marL="1200150" lvl="2" indent="-285750">
              <a:buFont typeface="Arial" panose="020B0604020202020204" pitchFamily="34" charset="0"/>
              <a:buChar char="•"/>
            </a:pPr>
            <a:endParaRPr lang="en-US" sz="1600" dirty="0">
              <a:latin typeface="Georgia" pitchFamily="18" charset="0"/>
            </a:endParaRPr>
          </a:p>
          <a:p>
            <a:pPr lvl="2"/>
            <a:r>
              <a:rPr lang="en-US" sz="1600" dirty="0">
                <a:latin typeface="Georgia" pitchFamily="18" charset="0"/>
              </a:rPr>
              <a:t>Performed a risk assessment by interviewing members of Management in different college functions</a:t>
            </a:r>
          </a:p>
          <a:p>
            <a:pPr marL="1200150" lvl="2" indent="-285750">
              <a:buFont typeface="Arial" panose="020B0604020202020204" pitchFamily="34" charset="0"/>
              <a:buChar char="•"/>
            </a:pPr>
            <a:endParaRPr lang="en-US" sz="1600" dirty="0">
              <a:latin typeface="Georgia" pitchFamily="18" charset="0"/>
            </a:endParaRPr>
          </a:p>
          <a:p>
            <a:pPr lvl="2"/>
            <a:r>
              <a:rPr lang="en-US" sz="1600" dirty="0">
                <a:latin typeface="Georgia" pitchFamily="18" charset="0"/>
              </a:rPr>
              <a:t>Considered risk percentages for TCCD using the Internal Audit Universe Risk Model, auditable areas that have not been previously reviewed, and other applicable sources.</a:t>
            </a:r>
          </a:p>
          <a:p>
            <a:pPr marL="1200150" lvl="2" indent="-285750">
              <a:buFont typeface="Arial" panose="020B0604020202020204" pitchFamily="34" charset="0"/>
              <a:buChar char="•"/>
            </a:pPr>
            <a:endParaRPr lang="en-US" sz="1600" dirty="0">
              <a:latin typeface="Georgia" pitchFamily="18" charset="0"/>
            </a:endParaRPr>
          </a:p>
          <a:p>
            <a:pPr lvl="2"/>
            <a:r>
              <a:rPr lang="en-US" sz="1600" dirty="0">
                <a:latin typeface="Georgia" pitchFamily="18" charset="0"/>
              </a:rPr>
              <a:t>Considered managements’ input and areas that would not only impact the College operationally, but financially.  </a:t>
            </a:r>
          </a:p>
        </p:txBody>
      </p:sp>
      <p:pic>
        <p:nvPicPr>
          <p:cNvPr id="8" name="Picture 7">
            <a:extLst>
              <a:ext uri="{FF2B5EF4-FFF2-40B4-BE49-F238E27FC236}">
                <a16:creationId xmlns:a16="http://schemas.microsoft.com/office/drawing/2014/main" id="{2DAA26AB-BFC3-F17D-6B4E-351DE0B49B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87317" y="4048868"/>
            <a:ext cx="2838193" cy="2205203"/>
          </a:xfrm>
          <a:prstGeom prst="rect">
            <a:avLst/>
          </a:prstGeom>
        </p:spPr>
      </p:pic>
      <p:pic>
        <p:nvPicPr>
          <p:cNvPr id="10" name="Graphic 9">
            <a:extLst>
              <a:ext uri="{FF2B5EF4-FFF2-40B4-BE49-F238E27FC236}">
                <a16:creationId xmlns:a16="http://schemas.microsoft.com/office/drawing/2014/main" id="{24140557-3FBA-0B25-645E-099C3EDBD0F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5326" y="1502520"/>
            <a:ext cx="457200" cy="457200"/>
          </a:xfrm>
          <a:prstGeom prst="rect">
            <a:avLst/>
          </a:prstGeom>
        </p:spPr>
      </p:pic>
      <p:pic>
        <p:nvPicPr>
          <p:cNvPr id="12" name="Graphic 11">
            <a:extLst>
              <a:ext uri="{FF2B5EF4-FFF2-40B4-BE49-F238E27FC236}">
                <a16:creationId xmlns:a16="http://schemas.microsoft.com/office/drawing/2014/main" id="{CEB36396-C556-90C2-40F7-2D1FA0C23E9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9606" y="2130322"/>
            <a:ext cx="548640" cy="548640"/>
          </a:xfrm>
          <a:prstGeom prst="rect">
            <a:avLst/>
          </a:prstGeom>
        </p:spPr>
      </p:pic>
      <p:pic>
        <p:nvPicPr>
          <p:cNvPr id="14" name="Graphic 13">
            <a:extLst>
              <a:ext uri="{FF2B5EF4-FFF2-40B4-BE49-F238E27FC236}">
                <a16:creationId xmlns:a16="http://schemas.microsoft.com/office/drawing/2014/main" id="{91326EE4-C9EE-AE15-115B-77675AF9FC8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5326" y="2849564"/>
            <a:ext cx="457200" cy="457200"/>
          </a:xfrm>
          <a:prstGeom prst="rect">
            <a:avLst/>
          </a:prstGeom>
        </p:spPr>
      </p:pic>
      <p:pic>
        <p:nvPicPr>
          <p:cNvPr id="16" name="Graphic 15">
            <a:extLst>
              <a:ext uri="{FF2B5EF4-FFF2-40B4-BE49-F238E27FC236}">
                <a16:creationId xmlns:a16="http://schemas.microsoft.com/office/drawing/2014/main" id="{DFF6EF93-09CF-FF35-F338-1FC033F3E50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5326" y="3477366"/>
            <a:ext cx="457200" cy="457200"/>
          </a:xfrm>
          <a:prstGeom prst="rect">
            <a:avLst/>
          </a:prstGeom>
        </p:spPr>
      </p:pic>
      <p:sp>
        <p:nvSpPr>
          <p:cNvPr id="17" name="TextBox 16">
            <a:extLst>
              <a:ext uri="{FF2B5EF4-FFF2-40B4-BE49-F238E27FC236}">
                <a16:creationId xmlns:a16="http://schemas.microsoft.com/office/drawing/2014/main" id="{8071F4AE-8EE0-B6DD-71D0-93108079530E}"/>
              </a:ext>
            </a:extLst>
          </p:cNvPr>
          <p:cNvSpPr txBox="1"/>
          <p:nvPr/>
        </p:nvSpPr>
        <p:spPr>
          <a:xfrm>
            <a:off x="838201" y="4176093"/>
            <a:ext cx="8158017" cy="1742015"/>
          </a:xfrm>
          <a:prstGeom prst="rect">
            <a:avLst/>
          </a:prstGeom>
          <a:noFill/>
        </p:spPr>
        <p:txBody>
          <a:bodyPr wrap="square" rtlCol="0">
            <a:spAutoFit/>
          </a:bodyPr>
          <a:lstStyle/>
          <a:p>
            <a:pPr marL="0" indent="0">
              <a:spcBef>
                <a:spcPct val="85000"/>
              </a:spcBef>
              <a:buNone/>
            </a:pPr>
            <a:r>
              <a:rPr lang="en-US" sz="1600" dirty="0">
                <a:latin typeface="Georgia" pitchFamily="18" charset="0"/>
              </a:rPr>
              <a:t>The Plan prioritizes the High-risk areas while also maintaining balance with Medium and Low risk areas across Plan years.</a:t>
            </a:r>
          </a:p>
          <a:p>
            <a:pPr marL="0" indent="0">
              <a:spcBef>
                <a:spcPct val="85000"/>
              </a:spcBef>
              <a:buNone/>
            </a:pPr>
            <a:r>
              <a:rPr lang="en-US" sz="1600" dirty="0">
                <a:latin typeface="Georgia" pitchFamily="18" charset="0"/>
              </a:rPr>
              <a:t>IAD will continue to conduct walkthroughs for each auditable area within the College.  </a:t>
            </a:r>
          </a:p>
          <a:p>
            <a:pPr marL="0" indent="0">
              <a:spcBef>
                <a:spcPct val="85000"/>
              </a:spcBef>
              <a:buNone/>
            </a:pPr>
            <a:r>
              <a:rPr lang="en-US" sz="1600" dirty="0">
                <a:latin typeface="Georgia" pitchFamily="18" charset="0"/>
              </a:rPr>
              <a:t>IAD will update the planned projects and provide the updated planned projects to Management and to the Board throughout the year. </a:t>
            </a:r>
          </a:p>
        </p:txBody>
      </p:sp>
    </p:spTree>
    <p:extLst>
      <p:ext uri="{BB962C8B-B14F-4D97-AF65-F5344CB8AC3E}">
        <p14:creationId xmlns:p14="http://schemas.microsoft.com/office/powerpoint/2010/main" val="378813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83E0-C192-675B-238F-1594766627B3}"/>
              </a:ext>
            </a:extLst>
          </p:cNvPr>
          <p:cNvSpPr>
            <a:spLocks noGrp="1"/>
          </p:cNvSpPr>
          <p:nvPr>
            <p:ph type="title"/>
          </p:nvPr>
        </p:nvSpPr>
        <p:spPr>
          <a:xfrm>
            <a:off x="838200" y="365126"/>
            <a:ext cx="10515600" cy="608962"/>
          </a:xfrm>
        </p:spPr>
        <p:txBody>
          <a:bodyPr/>
          <a:lstStyle/>
          <a:p>
            <a:r>
              <a:rPr lang="en-US" dirty="0"/>
              <a:t>Cybersecurity Topical Requirements</a:t>
            </a:r>
          </a:p>
        </p:txBody>
      </p:sp>
      <p:sp>
        <p:nvSpPr>
          <p:cNvPr id="3" name="Slide Number Placeholder 2">
            <a:extLst>
              <a:ext uri="{FF2B5EF4-FFF2-40B4-BE49-F238E27FC236}">
                <a16:creationId xmlns:a16="http://schemas.microsoft.com/office/drawing/2014/main" id="{38F6E33E-6664-CA5C-91A4-81CF27BD6A58}"/>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5</a:t>
            </a:fld>
            <a:endParaRPr lang="en-US" dirty="0"/>
          </a:p>
        </p:txBody>
      </p:sp>
      <p:sp>
        <p:nvSpPr>
          <p:cNvPr id="5" name="TextBox 4">
            <a:extLst>
              <a:ext uri="{FF2B5EF4-FFF2-40B4-BE49-F238E27FC236}">
                <a16:creationId xmlns:a16="http://schemas.microsoft.com/office/drawing/2014/main" id="{E09A8907-A101-7857-45A7-2198E4C412CF}"/>
              </a:ext>
            </a:extLst>
          </p:cNvPr>
          <p:cNvSpPr txBox="1"/>
          <p:nvPr/>
        </p:nvSpPr>
        <p:spPr>
          <a:xfrm>
            <a:off x="838200" y="974087"/>
            <a:ext cx="8721436" cy="1993366"/>
          </a:xfrm>
          <a:prstGeom prst="rect">
            <a:avLst/>
          </a:prstGeom>
          <a:noFill/>
        </p:spPr>
        <p:txBody>
          <a:bodyPr wrap="square">
            <a:spAutoFit/>
          </a:bodyPr>
          <a:lstStyle/>
          <a:p>
            <a:pPr>
              <a:lnSpc>
                <a:spcPct val="90000"/>
              </a:lnSpc>
              <a:spcBef>
                <a:spcPts val="1000"/>
              </a:spcBef>
              <a:defRPr/>
            </a:pPr>
            <a:r>
              <a:rPr lang="en-US" sz="1600" dirty="0">
                <a:solidFill>
                  <a:prstClr val="black"/>
                </a:solidFill>
                <a:latin typeface="Georgia" panose="02040502050405020303" pitchFamily="18" charset="0"/>
              </a:rPr>
              <a:t>In February 2025, the IIA released its Cybersecurity Topical Requirement (“Cyber TR”) to provide “a consistent, comprehensive approach to assessing the design and implementation of cybersecurity governance, risk management, and control processes…The requirements represent </a:t>
            </a:r>
            <a:r>
              <a:rPr lang="en-US" sz="1600" b="1" u="sng" dirty="0">
                <a:solidFill>
                  <a:prstClr val="black"/>
                </a:solidFill>
                <a:latin typeface="Georgia" panose="02040502050405020303" pitchFamily="18" charset="0"/>
              </a:rPr>
              <a:t>a minimum baseline</a:t>
            </a:r>
            <a:r>
              <a:rPr lang="en-US" sz="1600" dirty="0">
                <a:solidFill>
                  <a:prstClr val="black"/>
                </a:solidFill>
                <a:latin typeface="Georgia" panose="02040502050405020303" pitchFamily="18" charset="0"/>
              </a:rPr>
              <a:t> for assessing cybersecurity in an organization.”</a:t>
            </a:r>
          </a:p>
          <a:p>
            <a:pPr>
              <a:lnSpc>
                <a:spcPct val="90000"/>
              </a:lnSpc>
              <a:spcBef>
                <a:spcPts val="1000"/>
              </a:spcBef>
              <a:defRPr/>
            </a:pPr>
            <a:r>
              <a:rPr lang="en-US" sz="1600" dirty="0">
                <a:solidFill>
                  <a:prstClr val="black"/>
                </a:solidFill>
                <a:latin typeface="Georgia" panose="02040502050405020303" pitchFamily="18" charset="0"/>
              </a:rPr>
              <a:t>The guidance is mandatory for assurance services and recommended for advisory services. The goal of the guide is to align efforts and encourage collaboration between audit and InfoSec teams.  The Cyber TR ensures that internal auditors approach cybersecurity audits with a consistent methodology. </a:t>
            </a:r>
          </a:p>
        </p:txBody>
      </p:sp>
      <p:pic>
        <p:nvPicPr>
          <p:cNvPr id="6" name="Picture 5">
            <a:extLst>
              <a:ext uri="{FF2B5EF4-FFF2-40B4-BE49-F238E27FC236}">
                <a16:creationId xmlns:a16="http://schemas.microsoft.com/office/drawing/2014/main" id="{A9A0A569-2962-7CCC-9CE4-DF44F34D46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429" y="974087"/>
            <a:ext cx="2472571" cy="1658277"/>
          </a:xfrm>
          <a:prstGeom prst="rect">
            <a:avLst/>
          </a:prstGeom>
        </p:spPr>
      </p:pic>
      <p:sp>
        <p:nvSpPr>
          <p:cNvPr id="7" name="TextBox 6">
            <a:extLst>
              <a:ext uri="{FF2B5EF4-FFF2-40B4-BE49-F238E27FC236}">
                <a16:creationId xmlns:a16="http://schemas.microsoft.com/office/drawing/2014/main" id="{71A3ABC7-E852-F1B0-6EB1-8DD8532E518C}"/>
              </a:ext>
            </a:extLst>
          </p:cNvPr>
          <p:cNvSpPr txBox="1"/>
          <p:nvPr/>
        </p:nvSpPr>
        <p:spPr>
          <a:xfrm>
            <a:off x="838200" y="2967453"/>
            <a:ext cx="11037455" cy="3669723"/>
          </a:xfrm>
          <a:prstGeom prst="rect">
            <a:avLst/>
          </a:prstGeom>
          <a:noFill/>
        </p:spPr>
        <p:txBody>
          <a:bodyPr wrap="square" rtlCol="0">
            <a:spAutoFit/>
          </a:bodyPr>
          <a:lstStyle/>
          <a:p>
            <a:pPr>
              <a:lnSpc>
                <a:spcPct val="90000"/>
              </a:lnSpc>
              <a:spcBef>
                <a:spcPts val="1000"/>
              </a:spcBef>
              <a:defRPr/>
            </a:pPr>
            <a:r>
              <a:rPr lang="en-US" sz="1600" dirty="0">
                <a:solidFill>
                  <a:prstClr val="black"/>
                </a:solidFill>
                <a:latin typeface="Georgia" panose="02040502050405020303" pitchFamily="18" charset="0"/>
              </a:rPr>
              <a:t>The Cyber TR emphasizes the need for auditors to develop a thorough understanding of the cybersecurity landscape as week as understand and evaluate potential threats, vulnerabilities, and the implications of cyber incidents for organizational operations. </a:t>
            </a:r>
          </a:p>
          <a:p>
            <a:pPr>
              <a:lnSpc>
                <a:spcPct val="90000"/>
              </a:lnSpc>
              <a:spcBef>
                <a:spcPts val="1000"/>
              </a:spcBef>
              <a:defRPr/>
            </a:pPr>
            <a:r>
              <a:rPr lang="en-US" sz="1600" dirty="0">
                <a:solidFill>
                  <a:prstClr val="black"/>
                </a:solidFill>
                <a:latin typeface="Georgia" panose="02040502050405020303" pitchFamily="18" charset="0"/>
              </a:rPr>
              <a:t>Unlike traditional audit approaches that often treat cybersecurity as an isolated risk, this requirement mandates that cybersecurity risks be integrated into audit plans continuously. This shift recognizes that cyber threats are dynamic, requiring an ongoing and adaptive audit approach. </a:t>
            </a:r>
          </a:p>
          <a:p>
            <a:pPr>
              <a:lnSpc>
                <a:spcPct val="90000"/>
              </a:lnSpc>
              <a:spcBef>
                <a:spcPts val="1000"/>
              </a:spcBef>
              <a:defRPr/>
            </a:pPr>
            <a:r>
              <a:rPr lang="en-US" sz="1600" dirty="0">
                <a:solidFill>
                  <a:prstClr val="black"/>
                </a:solidFill>
                <a:latin typeface="Georgia" panose="02040502050405020303" pitchFamily="18" charset="0"/>
              </a:rPr>
              <a:t>The Topical Requirement highlights key considerations and requirements in the following areas:</a:t>
            </a:r>
          </a:p>
          <a:p>
            <a:pPr lvl="1">
              <a:lnSpc>
                <a:spcPct val="90000"/>
              </a:lnSpc>
              <a:spcBef>
                <a:spcPts val="1000"/>
              </a:spcBef>
              <a:defRPr/>
            </a:pPr>
            <a:r>
              <a:rPr lang="en-US" sz="1600" dirty="0">
                <a:solidFill>
                  <a:prstClr val="black"/>
                </a:solidFill>
                <a:latin typeface="Georgia" panose="02040502050405020303" pitchFamily="18" charset="0"/>
              </a:rPr>
              <a:t>	Governance: formal strategy, policies and procedures, defined roles, and stakeholder engagement</a:t>
            </a:r>
          </a:p>
          <a:p>
            <a:pPr lvl="1">
              <a:lnSpc>
                <a:spcPct val="90000"/>
              </a:lnSpc>
              <a:spcBef>
                <a:spcPts val="1000"/>
              </a:spcBef>
              <a:defRPr/>
            </a:pPr>
            <a:r>
              <a:rPr lang="en-US" sz="1600" dirty="0">
                <a:solidFill>
                  <a:prstClr val="black"/>
                </a:solidFill>
                <a:latin typeface="Georgia" panose="02040502050405020303" pitchFamily="18" charset="0"/>
              </a:rPr>
              <a:t> 	Risk Management: cyber risk assessment, accountability, incident response and escalation, and awareness 	training</a:t>
            </a:r>
          </a:p>
          <a:p>
            <a:pPr lvl="2">
              <a:lnSpc>
                <a:spcPct val="90000"/>
              </a:lnSpc>
              <a:spcBef>
                <a:spcPts val="1000"/>
              </a:spcBef>
              <a:defRPr/>
            </a:pPr>
            <a:r>
              <a:rPr lang="en-US" sz="1600" dirty="0">
                <a:solidFill>
                  <a:prstClr val="black"/>
                </a:solidFill>
                <a:latin typeface="Georgia" panose="02040502050405020303" pitchFamily="18" charset="0"/>
              </a:rPr>
              <a:t>Controls: internal and vendor security, talent development, continuous monitoring, IT lifecycle security, and network/ endpoint protection</a:t>
            </a:r>
          </a:p>
          <a:p>
            <a:endParaRPr lang="en-US" dirty="0"/>
          </a:p>
        </p:txBody>
      </p:sp>
      <p:pic>
        <p:nvPicPr>
          <p:cNvPr id="9" name="Graphic 8">
            <a:extLst>
              <a:ext uri="{FF2B5EF4-FFF2-40B4-BE49-F238E27FC236}">
                <a16:creationId xmlns:a16="http://schemas.microsoft.com/office/drawing/2014/main" id="{4C6078A3-8EFB-39C8-CC80-FA1656F4F6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4806998"/>
            <a:ext cx="457200" cy="457200"/>
          </a:xfrm>
          <a:prstGeom prst="rect">
            <a:avLst/>
          </a:prstGeom>
        </p:spPr>
      </p:pic>
      <p:pic>
        <p:nvPicPr>
          <p:cNvPr id="11" name="Graphic 10">
            <a:extLst>
              <a:ext uri="{FF2B5EF4-FFF2-40B4-BE49-F238E27FC236}">
                <a16:creationId xmlns:a16="http://schemas.microsoft.com/office/drawing/2014/main" id="{F94EFA1D-AC89-2FF0-174C-339B1737080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5315098"/>
            <a:ext cx="457200" cy="457200"/>
          </a:xfrm>
          <a:prstGeom prst="rect">
            <a:avLst/>
          </a:prstGeom>
        </p:spPr>
      </p:pic>
      <p:pic>
        <p:nvPicPr>
          <p:cNvPr id="13" name="Graphic 12">
            <a:extLst>
              <a:ext uri="{FF2B5EF4-FFF2-40B4-BE49-F238E27FC236}">
                <a16:creationId xmlns:a16="http://schemas.microsoft.com/office/drawing/2014/main" id="{D4673CB8-BA96-5B6F-1156-8A3CCACE32B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5823197"/>
            <a:ext cx="457200" cy="457200"/>
          </a:xfrm>
          <a:prstGeom prst="rect">
            <a:avLst/>
          </a:prstGeom>
        </p:spPr>
      </p:pic>
    </p:spTree>
    <p:extLst>
      <p:ext uri="{BB962C8B-B14F-4D97-AF65-F5344CB8AC3E}">
        <p14:creationId xmlns:p14="http://schemas.microsoft.com/office/powerpoint/2010/main" val="119860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803F-2409-8845-9121-D56DCACBD8C6}"/>
              </a:ext>
            </a:extLst>
          </p:cNvPr>
          <p:cNvSpPr>
            <a:spLocks noGrp="1"/>
          </p:cNvSpPr>
          <p:nvPr>
            <p:ph type="title"/>
          </p:nvPr>
        </p:nvSpPr>
        <p:spPr/>
        <p:txBody>
          <a:bodyPr/>
          <a:lstStyle/>
          <a:p>
            <a:r>
              <a:rPr lang="en-US" dirty="0"/>
              <a:t>Key Risks</a:t>
            </a:r>
          </a:p>
        </p:txBody>
      </p:sp>
      <p:sp>
        <p:nvSpPr>
          <p:cNvPr id="3" name="Slide Number Placeholder 2">
            <a:extLst>
              <a:ext uri="{FF2B5EF4-FFF2-40B4-BE49-F238E27FC236}">
                <a16:creationId xmlns:a16="http://schemas.microsoft.com/office/drawing/2014/main" id="{C6E8AA70-4E74-12CB-BC18-35D33B02D681}"/>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6</a:t>
            </a:fld>
            <a:endParaRPr lang="en-US" dirty="0"/>
          </a:p>
        </p:txBody>
      </p:sp>
      <p:sp>
        <p:nvSpPr>
          <p:cNvPr id="5" name="Text Box 4">
            <a:extLst>
              <a:ext uri="{FF2B5EF4-FFF2-40B4-BE49-F238E27FC236}">
                <a16:creationId xmlns:a16="http://schemas.microsoft.com/office/drawing/2014/main" id="{60FD1800-BD6B-D4A9-499B-9CF0D7D8018B}"/>
              </a:ext>
            </a:extLst>
          </p:cNvPr>
          <p:cNvSpPr txBox="1">
            <a:spLocks noChangeArrowheads="1"/>
          </p:cNvSpPr>
          <p:nvPr/>
        </p:nvSpPr>
        <p:spPr bwMode="auto">
          <a:xfrm>
            <a:off x="838198" y="926698"/>
            <a:ext cx="11039765" cy="738664"/>
          </a:xfrm>
          <a:prstGeom prst="rect">
            <a:avLst/>
          </a:prstGeom>
          <a:noFill/>
          <a:ln w="9525">
            <a:noFill/>
            <a:miter lim="800000"/>
            <a:headEnd/>
            <a:tailEnd/>
          </a:ln>
        </p:spPr>
        <p:txBody>
          <a:bodyPr wrap="square">
            <a:spAutoFit/>
          </a:bodyPr>
          <a:lstStyle/>
          <a:p>
            <a:pPr>
              <a:spcBef>
                <a:spcPct val="85000"/>
              </a:spcBef>
            </a:pPr>
            <a:r>
              <a:rPr lang="en-US" sz="1400" dirty="0">
                <a:latin typeface="Georgia" pitchFamily="18" charset="0"/>
              </a:rPr>
              <a:t>The list below reflects key areas identified through the risk assessment process that could impact the achievement of  Tarrant County College Districts strategic objectives (Note:  This is not intended to provide a complete set of risks).  Please refer to the Audit Universe Manual for Risk Assessment.</a:t>
            </a:r>
          </a:p>
        </p:txBody>
      </p:sp>
      <p:graphicFrame>
        <p:nvGraphicFramePr>
          <p:cNvPr id="4" name="Group 28">
            <a:extLst>
              <a:ext uri="{FF2B5EF4-FFF2-40B4-BE49-F238E27FC236}">
                <a16:creationId xmlns:a16="http://schemas.microsoft.com/office/drawing/2014/main" id="{EBB0BD04-09F1-C7F4-A8C3-17643433304B}"/>
              </a:ext>
            </a:extLst>
          </p:cNvPr>
          <p:cNvGraphicFramePr>
            <a:graphicFrameLocks/>
          </p:cNvGraphicFramePr>
          <p:nvPr>
            <p:extLst>
              <p:ext uri="{D42A27DB-BD31-4B8C-83A1-F6EECF244321}">
                <p14:modId xmlns:p14="http://schemas.microsoft.com/office/powerpoint/2010/main" val="2923272476"/>
              </p:ext>
            </p:extLst>
          </p:nvPr>
        </p:nvGraphicFramePr>
        <p:xfrm>
          <a:off x="838199" y="1693227"/>
          <a:ext cx="10572751" cy="4574223"/>
        </p:xfrm>
        <a:graphic>
          <a:graphicData uri="http://schemas.openxmlformats.org/drawingml/2006/table">
            <a:tbl>
              <a:tblPr firstRow="1"/>
              <a:tblGrid>
                <a:gridCol w="6934201">
                  <a:extLst>
                    <a:ext uri="{9D8B030D-6E8A-4147-A177-3AD203B41FA5}">
                      <a16:colId xmlns:a16="http://schemas.microsoft.com/office/drawing/2014/main" val="2856855741"/>
                    </a:ext>
                  </a:extLst>
                </a:gridCol>
                <a:gridCol w="3638550">
                  <a:extLst>
                    <a:ext uri="{9D8B030D-6E8A-4147-A177-3AD203B41FA5}">
                      <a16:colId xmlns:a16="http://schemas.microsoft.com/office/drawing/2014/main" val="20002"/>
                    </a:ext>
                  </a:extLst>
                </a:gridCol>
              </a:tblGrid>
              <a:tr h="248289">
                <a:tc>
                  <a:txBody>
                    <a:bodyPr/>
                    <a:lstStyle/>
                    <a:p>
                      <a:pPr marL="0" marR="0" lvl="0" indent="0" algn="l" defTabSz="914400" rtl="0" eaLnBrk="0" fontAlgn="base" latinLnBrk="0" hangingPunct="0">
                        <a:lnSpc>
                          <a:spcPct val="100000"/>
                        </a:lnSpc>
                        <a:spcBef>
                          <a:spcPct val="0"/>
                        </a:spcBef>
                        <a:spcAft>
                          <a:spcPct val="50000"/>
                        </a:spcAft>
                        <a:buClrTx/>
                        <a:buSzTx/>
                        <a:buFontTx/>
                        <a:buNone/>
                        <a:tabLst/>
                        <a:defRPr/>
                      </a:pPr>
                      <a:r>
                        <a:rPr kumimoji="0" lang="en-US" sz="1100" b="1" i="0" u="none" strike="noStrike" cap="none" normalizeH="0" baseline="0" dirty="0">
                          <a:ln>
                            <a:noFill/>
                          </a:ln>
                          <a:solidFill>
                            <a:schemeClr val="bg1"/>
                          </a:solidFill>
                          <a:effectLst/>
                          <a:latin typeface="Georgia" pitchFamily="18" charset="0"/>
                          <a:ea typeface="MS PGothic" pitchFamily="34" charset="-128"/>
                        </a:rPr>
                        <a:t>TCCD Pervasive Risks – Auxiliary and Support Services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MS PGothic" pitchFamily="34" charset="-128"/>
                        </a:rPr>
                        <a:t>Line-Item Risk Possibilities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074090">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Construction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Maintenance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Custodial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Energy Management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Information Security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Registrar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Transportation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Inventory Management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Police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Technology/Public Relations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Curriculum Risk</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Land Selection and Purchase</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Contractor Payment</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Regulatory Compliance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Fraud Risk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Technology Risk</a:t>
                      </a:r>
                      <a:r>
                        <a:rPr kumimoji="0" lang="en-US" sz="1100" b="0" i="0" u="none" strike="noStrike" cap="none" normalizeH="0" baseline="0" dirty="0">
                          <a:ln>
                            <a:noFill/>
                          </a:ln>
                          <a:solidFill>
                            <a:srgbClr val="FF0000"/>
                          </a:solidFill>
                          <a:effectLst/>
                          <a:latin typeface="Georgia" pitchFamily="18" charset="0"/>
                          <a:ea typeface="MS PGothic" pitchFamily="34" charset="-128"/>
                        </a:rPr>
                        <a:t>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Data Security Risk </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Disaster Recovery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Officer  Training, Certification</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Student Records</a:t>
                      </a:r>
                    </a:p>
                    <a:p>
                      <a:pPr marL="228600" marR="0" lvl="0" indent="-22860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Bid Selection</a:t>
                      </a:r>
                    </a:p>
                    <a:p>
                      <a:pPr marL="228600" marR="0" lvl="0" indent="-22860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Application for grant funding – Title Funds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8113">
                <a:tc>
                  <a:txBody>
                    <a:bodyPr/>
                    <a:lstStyle/>
                    <a:p>
                      <a:pPr marL="0" marR="0" lvl="0" indent="0" algn="l" defTabSz="914400" rtl="0" eaLnBrk="0" fontAlgn="base" latinLnBrk="0" hangingPunct="0">
                        <a:lnSpc>
                          <a:spcPct val="100000"/>
                        </a:lnSpc>
                        <a:spcBef>
                          <a:spcPct val="0"/>
                        </a:spcBef>
                        <a:spcAft>
                          <a:spcPct val="50000"/>
                        </a:spcAft>
                        <a:buClrTx/>
                        <a:buSzTx/>
                        <a:buFontTx/>
                        <a:buNone/>
                        <a:tabLst/>
                        <a:defRPr/>
                      </a:pPr>
                      <a:r>
                        <a:rPr kumimoji="0" lang="en-US" sz="1100" b="1" i="0" u="none" strike="noStrike" cap="none" normalizeH="0" baseline="0" dirty="0">
                          <a:ln>
                            <a:noFill/>
                          </a:ln>
                          <a:solidFill>
                            <a:schemeClr val="bg1"/>
                          </a:solidFill>
                          <a:effectLst/>
                          <a:latin typeface="Georgia" pitchFamily="18" charset="0"/>
                          <a:ea typeface="MS PGothic" pitchFamily="34" charset="-128"/>
                        </a:rPr>
                        <a:t>TCCD Pervasive Risks – Business and Financial Services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1" i="0" u="none" strike="noStrike" cap="none" normalizeH="0" baseline="0" dirty="0">
                          <a:ln>
                            <a:noFill/>
                          </a:ln>
                          <a:solidFill>
                            <a:schemeClr val="bg1"/>
                          </a:solidFill>
                          <a:effectLst/>
                          <a:latin typeface="Georgia" pitchFamily="18" charset="0"/>
                          <a:ea typeface="MS PGothic" pitchFamily="34" charset="-128"/>
                        </a:rPr>
                        <a:t>Line-Item Risk Possibilities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973731">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Payroll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Purchasing/Cash Disbursement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Purchasing/Bids &amp; Contracts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Investments/Grants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Financial Reporting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Cash Management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Records Management</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HR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Accounts Payable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Workforce Education Risk</a:t>
                      </a:r>
                    </a:p>
                    <a:p>
                      <a:pPr marL="0" marR="0" lvl="0" indent="0" algn="l" defTabSz="914400" rtl="0" eaLnBrk="0" fontAlgn="base" latinLnBrk="0" hangingPunct="0">
                        <a:lnSpc>
                          <a:spcPct val="100000"/>
                        </a:lnSpc>
                        <a:spcBef>
                          <a:spcPct val="0"/>
                        </a:spcBef>
                        <a:spcAft>
                          <a:spcPct val="50000"/>
                        </a:spcAft>
                        <a:buClrTx/>
                        <a:buSzTx/>
                        <a:buFontTx/>
                        <a:buNone/>
                        <a:tabLst/>
                      </a:pPr>
                      <a:endParaRPr kumimoji="0" lang="en-US" sz="1100" b="0" i="0" u="none" strike="noStrike" cap="none" normalizeH="0" baseline="0" dirty="0">
                        <a:ln>
                          <a:noFill/>
                        </a:ln>
                        <a:solidFill>
                          <a:schemeClr val="tx1"/>
                        </a:solidFill>
                        <a:effectLst/>
                        <a:latin typeface="Georgia" pitchFamily="18" charset="0"/>
                        <a:ea typeface="MS PGothic" pitchFamily="34" charset="-128"/>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Tax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Grant Management Risk</a:t>
                      </a:r>
                    </a:p>
                    <a:p>
                      <a:pPr marL="114300" marR="0" lvl="0" indent="-1143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Faculty Contracts Risk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Insurance Risk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Data Access Risk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Reimbursement Risk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Disaster Recovery Risk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ADA Monitoring for Funding</a:t>
                      </a:r>
                    </a:p>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100" b="0" i="0" u="none" strike="noStrike" cap="none" normalizeH="0" baseline="0" dirty="0">
                          <a:ln>
                            <a:noFill/>
                          </a:ln>
                          <a:solidFill>
                            <a:schemeClr val="tx1"/>
                          </a:solidFill>
                          <a:effectLst/>
                          <a:latin typeface="Georgia" pitchFamily="18" charset="0"/>
                          <a:ea typeface="MS PGothic" pitchFamily="34" charset="-128"/>
                        </a:rPr>
                        <a:t>Overtime pay</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15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F52-86DF-8EBE-F725-8704E53E18E6}"/>
              </a:ext>
            </a:extLst>
          </p:cNvPr>
          <p:cNvSpPr>
            <a:spLocks noGrp="1"/>
          </p:cNvSpPr>
          <p:nvPr>
            <p:ph type="title"/>
          </p:nvPr>
        </p:nvSpPr>
        <p:spPr>
          <a:xfrm>
            <a:off x="838200" y="90805"/>
            <a:ext cx="10515600" cy="1325563"/>
          </a:xfrm>
        </p:spPr>
        <p:txBody>
          <a:bodyPr/>
          <a:lstStyle/>
          <a:p>
            <a:r>
              <a:rPr lang="en-US" dirty="0"/>
              <a:t>2025 – 2026 Project Summary</a:t>
            </a:r>
          </a:p>
        </p:txBody>
      </p:sp>
      <p:sp>
        <p:nvSpPr>
          <p:cNvPr id="3" name="Slide Number Placeholder 2">
            <a:extLst>
              <a:ext uri="{FF2B5EF4-FFF2-40B4-BE49-F238E27FC236}">
                <a16:creationId xmlns:a16="http://schemas.microsoft.com/office/drawing/2014/main" id="{6FDC4C37-84FA-9B88-7558-7895DA2DA89D}"/>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7</a:t>
            </a:fld>
            <a:endParaRPr lang="en-US" dirty="0"/>
          </a:p>
        </p:txBody>
      </p:sp>
      <p:sp>
        <p:nvSpPr>
          <p:cNvPr id="6" name="Rectangle 101">
            <a:extLst>
              <a:ext uri="{FF2B5EF4-FFF2-40B4-BE49-F238E27FC236}">
                <a16:creationId xmlns:a16="http://schemas.microsoft.com/office/drawing/2014/main" id="{E1EC7A7C-DC3F-C7CB-3497-4117A92421CF}"/>
              </a:ext>
            </a:extLst>
          </p:cNvPr>
          <p:cNvSpPr txBox="1">
            <a:spLocks noChangeArrowheads="1"/>
          </p:cNvSpPr>
          <p:nvPr/>
        </p:nvSpPr>
        <p:spPr>
          <a:xfrm>
            <a:off x="838200" y="614343"/>
            <a:ext cx="10999355" cy="132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sz="1400" dirty="0"/>
              <a:t>Based upon the risks identified, IA has classified the planned projects included in the following table.  IA estimates it will perform them between September 2025 and August 2026, depending on the scope of projects selected.  “</a:t>
            </a:r>
            <a:r>
              <a:rPr lang="en-US" sz="1400" i="1" dirty="0"/>
              <a:t>Planned Projects</a:t>
            </a:r>
            <a:r>
              <a:rPr lang="en-US" sz="1400" dirty="0"/>
              <a:t>” represent those projects that IA is planning to execute during 2025-2026.  The planned projects identify the Enterprise Risk Management (ERM Risk) to the College and are tied to the 2030 Strategic Plan.</a:t>
            </a:r>
          </a:p>
          <a:p>
            <a:pPr marL="0" indent="0">
              <a:lnSpc>
                <a:spcPct val="95000"/>
              </a:lnSpc>
              <a:buFont typeface="Arial" panose="020B0604020202020204" pitchFamily="34" charset="0"/>
              <a:buNone/>
            </a:pPr>
            <a:r>
              <a:rPr lang="en-US" sz="1400" dirty="0">
                <a:solidFill>
                  <a:srgbClr val="AD1100"/>
                </a:solidFill>
              </a:rPr>
              <a:t>Detailed descriptions and risk assessments of the projects listed below are provided in Appendix A – Audit Project Descriptions.</a:t>
            </a:r>
            <a:endParaRPr lang="en-US" sz="1400" dirty="0">
              <a:solidFill>
                <a:srgbClr val="FF0000"/>
              </a:solidFill>
            </a:endParaRPr>
          </a:p>
        </p:txBody>
      </p:sp>
      <p:sp>
        <p:nvSpPr>
          <p:cNvPr id="4" name="Rectangle 3">
            <a:extLst>
              <a:ext uri="{FF2B5EF4-FFF2-40B4-BE49-F238E27FC236}">
                <a16:creationId xmlns:a16="http://schemas.microsoft.com/office/drawing/2014/main" id="{43CBE466-69C0-DDE7-7E30-0A3582C8222E}"/>
              </a:ext>
            </a:extLst>
          </p:cNvPr>
          <p:cNvSpPr/>
          <p:nvPr/>
        </p:nvSpPr>
        <p:spPr>
          <a:xfrm>
            <a:off x="365990" y="1874351"/>
            <a:ext cx="11483110" cy="523538"/>
          </a:xfrm>
          <a:prstGeom prst="rect">
            <a:avLst/>
          </a:prstGeom>
          <a:solidFill>
            <a:srgbClr val="000066"/>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800" b="1" i="0" u="none" strike="noStrike" cap="none" normalizeH="0" baseline="0" dirty="0">
                <a:ln>
                  <a:noFill/>
                </a:ln>
                <a:solidFill>
                  <a:schemeClr val="bg1">
                    <a:lumMod val="95000"/>
                  </a:schemeClr>
                </a:solidFill>
                <a:effectLst/>
                <a:latin typeface="Georgia" pitchFamily="18" charset="0"/>
                <a:ea typeface="MS PGothic" pitchFamily="34" charset="-128"/>
              </a:rPr>
              <a:t> Planned Projects 2030 Strategic Plan</a:t>
            </a:r>
            <a:endParaRPr lang="en-US" dirty="0">
              <a:solidFill>
                <a:schemeClr val="bg1">
                  <a:lumMod val="95000"/>
                </a:schemeClr>
              </a:solidFill>
            </a:endParaRPr>
          </a:p>
        </p:txBody>
      </p:sp>
      <p:graphicFrame>
        <p:nvGraphicFramePr>
          <p:cNvPr id="5" name="Table 4">
            <a:extLst>
              <a:ext uri="{FF2B5EF4-FFF2-40B4-BE49-F238E27FC236}">
                <a16:creationId xmlns:a16="http://schemas.microsoft.com/office/drawing/2014/main" id="{56096184-F678-D3F7-E1D0-629F2C1BE0D2}"/>
              </a:ext>
            </a:extLst>
          </p:cNvPr>
          <p:cNvGraphicFramePr>
            <a:graphicFrameLocks noGrp="1"/>
          </p:cNvGraphicFramePr>
          <p:nvPr>
            <p:extLst>
              <p:ext uri="{D42A27DB-BD31-4B8C-83A1-F6EECF244321}">
                <p14:modId xmlns:p14="http://schemas.microsoft.com/office/powerpoint/2010/main" val="1357680668"/>
              </p:ext>
            </p:extLst>
          </p:nvPr>
        </p:nvGraphicFramePr>
        <p:xfrm>
          <a:off x="365990" y="2397889"/>
          <a:ext cx="11483110" cy="3835135"/>
        </p:xfrm>
        <a:graphic>
          <a:graphicData uri="http://schemas.openxmlformats.org/drawingml/2006/table">
            <a:tbl>
              <a:tblPr firstRow="1"/>
              <a:tblGrid>
                <a:gridCol w="3963196">
                  <a:extLst>
                    <a:ext uri="{9D8B030D-6E8A-4147-A177-3AD203B41FA5}">
                      <a16:colId xmlns:a16="http://schemas.microsoft.com/office/drawing/2014/main" val="1818535172"/>
                    </a:ext>
                  </a:extLst>
                </a:gridCol>
                <a:gridCol w="4572921">
                  <a:extLst>
                    <a:ext uri="{9D8B030D-6E8A-4147-A177-3AD203B41FA5}">
                      <a16:colId xmlns:a16="http://schemas.microsoft.com/office/drawing/2014/main" val="3706209646"/>
                    </a:ext>
                  </a:extLst>
                </a:gridCol>
                <a:gridCol w="2946993">
                  <a:extLst>
                    <a:ext uri="{9D8B030D-6E8A-4147-A177-3AD203B41FA5}">
                      <a16:colId xmlns:a16="http://schemas.microsoft.com/office/drawing/2014/main" val="3297595254"/>
                    </a:ext>
                  </a:extLst>
                </a:gridCol>
              </a:tblGrid>
              <a:tr h="3880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algn="ctr"/>
                      <a:r>
                        <a:rPr kumimoji="0" lang="en-US" sz="900" b="1" i="0" u="none" strike="noStrike" cap="none" normalizeH="0" baseline="0" dirty="0">
                          <a:ln>
                            <a:noFill/>
                          </a:ln>
                          <a:solidFill>
                            <a:schemeClr val="bg1"/>
                          </a:solidFill>
                          <a:effectLst/>
                          <a:latin typeface="Georgia" pitchFamily="18" charset="0"/>
                          <a:ea typeface="MS PGothic" pitchFamily="34" charset="-128"/>
                        </a:rPr>
                        <a:t>Tarrant County College District - Administration</a:t>
                      </a:r>
                      <a:endParaRPr lang="en-US" dirty="0"/>
                    </a:p>
                  </a:txBody>
                  <a:tcPr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endParaRPr lang="en-US" dirty="0"/>
                    </a:p>
                  </a:txBody>
                  <a:tcPr marT="0" marB="0" anchor="ctr"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3815979394"/>
                  </a:ext>
                </a:extLst>
              </a:tr>
              <a:tr h="4285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Faculty Workload/Pay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l"/>
                      <a:r>
                        <a:rPr lang="en-US" sz="1400" dirty="0">
                          <a:latin typeface="Georgia" panose="02040502050405020303" pitchFamily="18" charset="0"/>
                        </a:rPr>
                        <a:t>Full time, overload, compliance with TEC 51.402.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795987472"/>
                  </a:ext>
                </a:extLst>
              </a:tr>
              <a:tr h="5249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Student Fees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Georgia" panose="02040502050405020303" pitchFamily="18" charset="0"/>
                        </a:rPr>
                        <a:t>Regulations and policies practices.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Connection to Belonging</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54408766"/>
                  </a:ext>
                </a:extLst>
              </a:tr>
              <a:tr h="52264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Return of Title IV Funds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Federal Regulation.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Connection to Belonging,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accent5">
                        <a:lumMod val="20000"/>
                        <a:lumOff val="80000"/>
                      </a:schemeClr>
                    </a:solidFill>
                  </a:tcPr>
                </a:tc>
                <a:extLst>
                  <a:ext uri="{0D108BD9-81ED-4DB2-BD59-A6C34878D82A}">
                    <a16:rowId xmlns:a16="http://schemas.microsoft.com/office/drawing/2014/main" val="4072107827"/>
                  </a:ext>
                </a:extLst>
              </a:tr>
              <a:tr h="2344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algn="ctr"/>
                      <a:r>
                        <a:rPr kumimoji="0" lang="en-US" sz="900" b="1" i="0" u="none" strike="noStrike" cap="none" normalizeH="0" baseline="0" dirty="0">
                          <a:ln>
                            <a:noFill/>
                          </a:ln>
                          <a:solidFill>
                            <a:schemeClr val="bg1"/>
                          </a:solidFill>
                          <a:effectLst/>
                          <a:latin typeface="Georgia" pitchFamily="18" charset="0"/>
                          <a:ea typeface="MS PGothic" pitchFamily="34" charset="-128"/>
                        </a:rPr>
                        <a:t>Yearly Audits</a:t>
                      </a:r>
                      <a:endParaRPr lang="en-US" dirty="0"/>
                    </a:p>
                  </a:txBody>
                  <a:tcPr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endParaRPr lang="en-US" dirty="0"/>
                    </a:p>
                  </a:txBody>
                  <a:tcPr marT="0" marB="0" anchor="ctr"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45633503"/>
                  </a:ext>
                </a:extLst>
              </a:tr>
              <a:tr h="50773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Board of Trustees and Chancellor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Expenses and Travel and Reimbursement.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accent5">
                        <a:lumMod val="20000"/>
                        <a:lumOff val="80000"/>
                      </a:schemeClr>
                    </a:solidFill>
                  </a:tcPr>
                </a:tc>
                <a:extLst>
                  <a:ext uri="{0D108BD9-81ED-4DB2-BD59-A6C34878D82A}">
                    <a16:rowId xmlns:a16="http://schemas.microsoft.com/office/drawing/2014/main" val="872298020"/>
                  </a:ext>
                </a:extLst>
              </a:tr>
              <a:tr h="4734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Campus Club Accounts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Campus Clubs compliance.  Regulatory, Financial ERM Risk</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Trust through Integrity</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lToBr>
                      <a:noFill/>
                    </a:lnTlToBr>
                    <a:lnBlToTr>
                      <a:noFill/>
                    </a:lnBlToTr>
                    <a:solidFill>
                      <a:schemeClr val="accent5">
                        <a:lumMod val="20000"/>
                        <a:lumOff val="80000"/>
                      </a:schemeClr>
                    </a:solidFill>
                  </a:tcPr>
                </a:tc>
                <a:extLst>
                  <a:ext uri="{0D108BD9-81ED-4DB2-BD59-A6C34878D82A}">
                    <a16:rowId xmlns:a16="http://schemas.microsoft.com/office/drawing/2014/main" val="3929526477"/>
                  </a:ext>
                </a:extLst>
              </a:tr>
              <a:tr h="242041">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900" b="1" i="0"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algn="ctr"/>
                      <a:r>
                        <a:rPr kumimoji="0" lang="en-US" sz="900" b="1" i="0" u="none" strike="noStrike" cap="none" normalizeH="0" baseline="0" dirty="0">
                          <a:ln>
                            <a:noFill/>
                          </a:ln>
                          <a:solidFill>
                            <a:schemeClr val="bg1"/>
                          </a:solidFill>
                          <a:effectLst/>
                          <a:latin typeface="Georgia" pitchFamily="18" charset="0"/>
                          <a:ea typeface="MS PGothic" pitchFamily="34" charset="-128"/>
                        </a:rPr>
                        <a:t>Campuses</a:t>
                      </a:r>
                      <a:endParaRPr lang="en-US" sz="1400" dirty="0">
                        <a:latin typeface="Georgia" panose="02040502050405020303" pitchFamily="18" charset="0"/>
                      </a:endParaRPr>
                    </a:p>
                  </a:txBody>
                  <a:tcPr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eorgia" panose="02040502050405020303" pitchFamily="18" charset="0"/>
                      </a:endParaRPr>
                    </a:p>
                  </a:txBody>
                  <a:tcPr marT="0" marB="0" anchor="ctr"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243047020"/>
                  </a:ext>
                </a:extLst>
              </a:tr>
              <a:tr h="4734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Dual Credit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policies, state laws and rules</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Opportunities in Engagement, Transformation with Innovation</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997991410"/>
                  </a:ext>
                </a:extLst>
              </a:tr>
            </a:tbl>
          </a:graphicData>
        </a:graphic>
      </p:graphicFrame>
    </p:spTree>
    <p:extLst>
      <p:ext uri="{BB962C8B-B14F-4D97-AF65-F5344CB8AC3E}">
        <p14:creationId xmlns:p14="http://schemas.microsoft.com/office/powerpoint/2010/main" val="364671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2E75-C243-83F3-CBC6-CA5DB8D7004C}"/>
              </a:ext>
            </a:extLst>
          </p:cNvPr>
          <p:cNvSpPr>
            <a:spLocks noGrp="1"/>
          </p:cNvSpPr>
          <p:nvPr>
            <p:ph type="title"/>
          </p:nvPr>
        </p:nvSpPr>
        <p:spPr>
          <a:xfrm>
            <a:off x="838200" y="237110"/>
            <a:ext cx="10515600" cy="655854"/>
          </a:xfrm>
        </p:spPr>
        <p:txBody>
          <a:bodyPr/>
          <a:lstStyle/>
          <a:p>
            <a:r>
              <a:rPr lang="en-US" dirty="0"/>
              <a:t>2025 – 2026 Project Summary </a:t>
            </a:r>
            <a:r>
              <a:rPr lang="en-US" sz="1600" dirty="0"/>
              <a:t>(continue from page 7)</a:t>
            </a:r>
            <a:endParaRPr lang="en-US" dirty="0"/>
          </a:p>
        </p:txBody>
      </p:sp>
      <p:sp>
        <p:nvSpPr>
          <p:cNvPr id="3" name="Slide Number Placeholder 2">
            <a:extLst>
              <a:ext uri="{FF2B5EF4-FFF2-40B4-BE49-F238E27FC236}">
                <a16:creationId xmlns:a16="http://schemas.microsoft.com/office/drawing/2014/main" id="{2F7D17A1-2BBB-115F-F8A2-333BE12B6241}"/>
              </a:ext>
              <a:ext uri="{C183D7F6-B498-43B3-948B-1728B52AA6E4}">
                <adec:decorative xmlns:adec="http://schemas.microsoft.com/office/drawing/2017/decorative" val="1"/>
              </a:ext>
            </a:extLst>
          </p:cNvPr>
          <p:cNvSpPr>
            <a:spLocks noGrp="1"/>
          </p:cNvSpPr>
          <p:nvPr>
            <p:ph type="sldNum" sz="quarter" idx="10"/>
          </p:nvPr>
        </p:nvSpPr>
        <p:spPr/>
        <p:txBody>
          <a:bodyPr/>
          <a:lstStyle/>
          <a:p>
            <a:fld id="{1A4237C1-40C5-40F9-B71C-C9C394E449CA}" type="slidenum">
              <a:rPr lang="en-US" smtClean="0"/>
              <a:pPr/>
              <a:t>8</a:t>
            </a:fld>
            <a:endParaRPr lang="en-US" dirty="0"/>
          </a:p>
        </p:txBody>
      </p:sp>
      <p:sp>
        <p:nvSpPr>
          <p:cNvPr id="5" name="Rectangle 4">
            <a:extLst>
              <a:ext uri="{FF2B5EF4-FFF2-40B4-BE49-F238E27FC236}">
                <a16:creationId xmlns:a16="http://schemas.microsoft.com/office/drawing/2014/main" id="{3E2F7E72-4D32-A48D-1A62-53A003900449}"/>
              </a:ext>
            </a:extLst>
          </p:cNvPr>
          <p:cNvSpPr/>
          <p:nvPr/>
        </p:nvSpPr>
        <p:spPr>
          <a:xfrm>
            <a:off x="292578" y="892963"/>
            <a:ext cx="11606844" cy="523538"/>
          </a:xfrm>
          <a:prstGeom prst="rect">
            <a:avLst/>
          </a:prstGeom>
          <a:solidFill>
            <a:srgbClr val="000066"/>
          </a:solid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800" b="1" i="0" u="none" strike="noStrike" cap="none" normalizeH="0" baseline="0" dirty="0">
                <a:ln>
                  <a:noFill/>
                </a:ln>
                <a:solidFill>
                  <a:schemeClr val="bg1">
                    <a:lumMod val="95000"/>
                  </a:schemeClr>
                </a:solidFill>
                <a:effectLst/>
                <a:latin typeface="Georgia" pitchFamily="18" charset="0"/>
                <a:ea typeface="MS PGothic" pitchFamily="34" charset="-128"/>
              </a:rPr>
              <a:t> Planned Projects 2030 Strategic Plan</a:t>
            </a:r>
            <a:endParaRPr lang="en-US" dirty="0">
              <a:solidFill>
                <a:schemeClr val="bg1">
                  <a:lumMod val="95000"/>
                </a:schemeClr>
              </a:solidFill>
            </a:endParaRPr>
          </a:p>
        </p:txBody>
      </p:sp>
      <p:graphicFrame>
        <p:nvGraphicFramePr>
          <p:cNvPr id="4" name="Table 3">
            <a:extLst>
              <a:ext uri="{FF2B5EF4-FFF2-40B4-BE49-F238E27FC236}">
                <a16:creationId xmlns:a16="http://schemas.microsoft.com/office/drawing/2014/main" id="{AAC861FA-0E69-16F1-C6D7-79D31D55E80E}"/>
              </a:ext>
            </a:extLst>
          </p:cNvPr>
          <p:cNvGraphicFramePr>
            <a:graphicFrameLocks noGrp="1"/>
          </p:cNvGraphicFramePr>
          <p:nvPr>
            <p:extLst>
              <p:ext uri="{D42A27DB-BD31-4B8C-83A1-F6EECF244321}">
                <p14:modId xmlns:p14="http://schemas.microsoft.com/office/powerpoint/2010/main" val="2753829398"/>
              </p:ext>
            </p:extLst>
          </p:nvPr>
        </p:nvGraphicFramePr>
        <p:xfrm>
          <a:off x="292578" y="1416501"/>
          <a:ext cx="11606844" cy="4841579"/>
        </p:xfrm>
        <a:graphic>
          <a:graphicData uri="http://schemas.openxmlformats.org/drawingml/2006/table">
            <a:tbl>
              <a:tblPr firstRow="1"/>
              <a:tblGrid>
                <a:gridCol w="4005901">
                  <a:extLst>
                    <a:ext uri="{9D8B030D-6E8A-4147-A177-3AD203B41FA5}">
                      <a16:colId xmlns:a16="http://schemas.microsoft.com/office/drawing/2014/main" val="1818535172"/>
                    </a:ext>
                  </a:extLst>
                </a:gridCol>
                <a:gridCol w="4464964">
                  <a:extLst>
                    <a:ext uri="{9D8B030D-6E8A-4147-A177-3AD203B41FA5}">
                      <a16:colId xmlns:a16="http://schemas.microsoft.com/office/drawing/2014/main" val="3706209646"/>
                    </a:ext>
                  </a:extLst>
                </a:gridCol>
                <a:gridCol w="3135979">
                  <a:extLst>
                    <a:ext uri="{9D8B030D-6E8A-4147-A177-3AD203B41FA5}">
                      <a16:colId xmlns:a16="http://schemas.microsoft.com/office/drawing/2014/main" val="2186605078"/>
                    </a:ext>
                  </a:extLst>
                </a:gridCol>
              </a:tblGrid>
              <a:tr h="2220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900" b="1" i="1"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a:r>
                        <a:rPr kumimoji="0" lang="en-US" sz="900" b="1" i="1" u="none" strike="noStrike" cap="none" normalizeH="0" baseline="0" dirty="0">
                          <a:ln>
                            <a:noFill/>
                          </a:ln>
                          <a:solidFill>
                            <a:schemeClr val="bg1"/>
                          </a:solidFill>
                          <a:effectLst/>
                          <a:latin typeface="Georgia" pitchFamily="18" charset="0"/>
                          <a:ea typeface="MS PGothic" pitchFamily="34" charset="-128"/>
                        </a:rPr>
                        <a:t>Auxiliary Support Services</a:t>
                      </a:r>
                      <a:endParaRPr lang="en-US" dirty="0"/>
                    </a:p>
                  </a:txBody>
                  <a:tcPr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endParaRPr lang="en-US" dirty="0"/>
                    </a:p>
                  </a:txBody>
                  <a:tcPr marT="0" marB="0" anchor="ctr"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955585516"/>
                  </a:ext>
                </a:extLst>
              </a:tr>
              <a:tr h="4845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Campus Security and Safety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Georgia" pitchFamily="18" charset="0"/>
                        </a:rPr>
                        <a:t>Compliance with federal and state regulations, including the Clery Act</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Connection to Belonging, Opportunity in Engagement</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302816576"/>
                  </a:ext>
                </a:extLst>
              </a:tr>
              <a:tr h="4715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Fuel</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regulations, purchasing, storing and required licenses/certification</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Connection to Belonging</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683617545"/>
                  </a:ext>
                </a:extLst>
              </a:tr>
              <a:tr h="24498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900" b="1" i="1"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algn="ctr"/>
                      <a:r>
                        <a:rPr kumimoji="0" lang="en-US" sz="900" b="1" i="1" u="none" strike="noStrike" cap="none" normalizeH="0" baseline="0" dirty="0">
                          <a:ln>
                            <a:noFill/>
                          </a:ln>
                          <a:solidFill>
                            <a:schemeClr val="bg1"/>
                          </a:solidFill>
                          <a:effectLst/>
                          <a:latin typeface="Georgia" pitchFamily="18" charset="0"/>
                          <a:ea typeface="MS PGothic" pitchFamily="34" charset="-128"/>
                        </a:rPr>
                        <a:t>Information Technology Systems</a:t>
                      </a:r>
                      <a:endParaRPr lang="en-US" dirty="0"/>
                    </a:p>
                  </a:txBody>
                  <a:tcPr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endParaRPr lang="en-US" dirty="0"/>
                    </a:p>
                  </a:txBody>
                  <a:tcPr marT="0" marB="0" anchor="ctr"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45633503"/>
                  </a:ext>
                </a:extLst>
              </a:tr>
              <a:tr h="49423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Georgia" pitchFamily="18" charset="0"/>
                          <a:ea typeface="MS PGothic" pitchFamily="34" charset="-128"/>
                        </a:rPr>
                        <a:t>Administrative/Privileged Rights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Appropriateness and adequacy controls to risk exposure</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872298020"/>
                  </a:ext>
                </a:extLst>
              </a:tr>
              <a:tr h="489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Ransomware Risk Management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kumimoji="0" lang="en-US" sz="1400" b="0" i="0" u="none" strike="noStrike" cap="none" normalizeH="0" baseline="0" dirty="0">
                          <a:ln>
                            <a:noFill/>
                          </a:ln>
                          <a:solidFill>
                            <a:schemeClr val="tx1"/>
                          </a:solidFill>
                          <a:effectLst/>
                          <a:latin typeface="Georgia" pitchFamily="18" charset="0"/>
                          <a:ea typeface="ＭＳ Ｐゴシック" charset="-128"/>
                        </a:rPr>
                        <a:t>Controls to risk exposure and readiness to detect and respond to a ransomware event</a:t>
                      </a:r>
                      <a:endParaRPr lang="en-US" sz="1400" dirty="0">
                        <a:latin typeface="Georgia" panose="02040502050405020303" pitchFamily="18"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Trust through Integrity</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81418420"/>
                  </a:ext>
                </a:extLst>
              </a:tr>
              <a:tr h="4890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Penetration Testing</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kumimoji="0" lang="en-US" sz="1400" b="0" i="0" u="none" strike="noStrike" cap="none" normalizeH="0" baseline="0" dirty="0">
                          <a:ln>
                            <a:noFill/>
                          </a:ln>
                          <a:solidFill>
                            <a:schemeClr val="tx1"/>
                          </a:solidFill>
                          <a:effectLst/>
                          <a:latin typeface="Georgia" pitchFamily="18" charset="0"/>
                          <a:ea typeface="ＭＳ Ｐゴシック" charset="-128"/>
                        </a:rPr>
                        <a:t>Vulnerabilities that could be exploited by an inside or outside threat of the College’s security perimeter</a:t>
                      </a:r>
                      <a:endParaRPr lang="en-US" sz="1400" dirty="0">
                        <a:latin typeface="Georgia" panose="02040502050405020303" pitchFamily="18"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Trust through Integrity</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506208646"/>
                  </a:ext>
                </a:extLst>
              </a:tr>
              <a:tr h="4977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Vulnerability Management &amp; Scanning</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TAC 202 Security Controls Catalog, control RA-5-Vulnerability Monitoring and Scanning</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200" dirty="0">
                          <a:latin typeface="Georgia" panose="02040502050405020303" pitchFamily="18" charset="0"/>
                        </a:rPr>
                        <a:t>Commitment to Excellence, Trust through Integrity</a:t>
                      </a:r>
                      <a:endParaRPr lang="en-US"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0298804"/>
                  </a:ext>
                </a:extLst>
              </a:tr>
              <a:tr h="5109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Intrusion Prevention/Detection System</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Logical and physical security and environmental protection controls are in place.</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Trust through Integrity</a:t>
                      </a:r>
                      <a:endParaRPr lang="en-US" sz="1200" dirty="0"/>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198098628"/>
                  </a:ext>
                </a:extLst>
              </a:tr>
              <a:tr h="30040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900" b="1" i="1" u="none" strike="noStrike" cap="none" normalizeH="0" baseline="0" dirty="0">
                        <a:ln>
                          <a:noFill/>
                        </a:ln>
                        <a:solidFill>
                          <a:schemeClr val="bg1"/>
                        </a:solidFill>
                        <a:effectLst/>
                        <a:latin typeface="Georgia" pitchFamily="18" charset="0"/>
                        <a:ea typeface="MS PGothic" pitchFamily="34" charset="-128"/>
                      </a:endParaRPr>
                    </a:p>
                  </a:txBody>
                  <a:tcPr marT="0" marB="0"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algn="ctr"/>
                      <a:r>
                        <a:rPr kumimoji="0" lang="en-US" sz="900" b="1" i="1" u="none" strike="noStrike" cap="none" normalizeH="0" baseline="0" dirty="0">
                          <a:ln>
                            <a:noFill/>
                          </a:ln>
                          <a:solidFill>
                            <a:schemeClr val="bg1"/>
                          </a:solidFill>
                          <a:effectLst/>
                          <a:latin typeface="Georgia" pitchFamily="18" charset="0"/>
                          <a:ea typeface="MS PGothic" pitchFamily="34" charset="-128"/>
                        </a:rPr>
                        <a:t>Remediation Audits</a:t>
                      </a:r>
                      <a:endParaRPr lang="en-US" sz="1400" dirty="0">
                        <a:latin typeface="Georgia" panose="02040502050405020303" pitchFamily="18" charset="0"/>
                      </a:endParaRPr>
                    </a:p>
                  </a:txBody>
                  <a:tcPr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0" marB="0" anchor="ctr"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3171321761"/>
                  </a:ext>
                </a:extLst>
              </a:tr>
              <a:tr h="5554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Georgia" pitchFamily="18" charset="0"/>
                          <a:ea typeface="MS PGothic" pitchFamily="34" charset="-128"/>
                        </a:rPr>
                        <a:t>SB - 17</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r>
                        <a:rPr lang="en-US" sz="1400" dirty="0">
                          <a:latin typeface="Georgia" panose="02040502050405020303" pitchFamily="18" charset="0"/>
                        </a:rPr>
                        <a:t>Compliance with Diversity, Equity and Inclusion requirements</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Commitment to Excellence, Transformation with Innovation, Opportunity in Engagement</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65102035"/>
                  </a:ext>
                </a:extLst>
              </a:tr>
            </a:tbl>
          </a:graphicData>
        </a:graphic>
      </p:graphicFrame>
    </p:spTree>
    <p:extLst>
      <p:ext uri="{BB962C8B-B14F-4D97-AF65-F5344CB8AC3E}">
        <p14:creationId xmlns:p14="http://schemas.microsoft.com/office/powerpoint/2010/main" val="144326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F4E2-007F-83B3-2FE9-36BC4CDE13AE}"/>
              </a:ext>
            </a:extLst>
          </p:cNvPr>
          <p:cNvSpPr>
            <a:spLocks noGrp="1"/>
          </p:cNvSpPr>
          <p:nvPr>
            <p:ph type="title"/>
          </p:nvPr>
        </p:nvSpPr>
        <p:spPr>
          <a:xfrm>
            <a:off x="2613313" y="2103437"/>
            <a:ext cx="6965373" cy="1325563"/>
          </a:xfrm>
          <a:prstGeom prst="rect">
            <a:avLst/>
          </a:prstGeom>
        </p:spPr>
        <p:txBody>
          <a:bodyPr anchor="b"/>
          <a:lstStyle/>
          <a:p>
            <a:pPr algn="ctr"/>
            <a:r>
              <a:rPr lang="en-US" sz="3600" b="0" dirty="0">
                <a:solidFill>
                  <a:srgbClr val="002060"/>
                </a:solidFill>
              </a:rPr>
              <a:t>Appendix A – Audit Project Descriptions</a:t>
            </a:r>
          </a:p>
        </p:txBody>
      </p:sp>
    </p:spTree>
    <p:extLst>
      <p:ext uri="{BB962C8B-B14F-4D97-AF65-F5344CB8AC3E}">
        <p14:creationId xmlns:p14="http://schemas.microsoft.com/office/powerpoint/2010/main" val="2706038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4935</TotalTime>
  <Words>2692</Words>
  <Application>Microsoft Office PowerPoint</Application>
  <PresentationFormat>Widescreen</PresentationFormat>
  <Paragraphs>340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Georgia</vt:lpstr>
      <vt:lpstr>Office Theme</vt:lpstr>
      <vt:lpstr>TCCD Internal Audit Plan 2025 - 2027</vt:lpstr>
      <vt:lpstr>Overview</vt:lpstr>
      <vt:lpstr>Table of Contents</vt:lpstr>
      <vt:lpstr>3-year Plan Approach</vt:lpstr>
      <vt:lpstr>Cybersecurity Topical Requirements</vt:lpstr>
      <vt:lpstr>Key Risks</vt:lpstr>
      <vt:lpstr>2025 – 2026 Project Summary</vt:lpstr>
      <vt:lpstr>2025 – 2026 Project Summary (continue from page 7)</vt:lpstr>
      <vt:lpstr>Appendix A – Audit Project Descriptions</vt:lpstr>
      <vt:lpstr>2025 – 2026 Audit Plan Details (part 1 of 3)</vt:lpstr>
      <vt:lpstr>2025 – 2026 Audit Plan Details (part 2 of 3)</vt:lpstr>
      <vt:lpstr>2025 – 2026 Audit Plan Details (part 3 of 3)</vt:lpstr>
      <vt:lpstr>2026 – 2028 Audit Plan Areas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TCCD Internal Audit Plan 2025 - 2027</dc:title>
  <dc:creator>Tracey Shockley</dc:creator>
  <dc:description>Remediated AV 3/2/2026</dc:description>
  <cp:lastModifiedBy>VO, AMY</cp:lastModifiedBy>
  <cp:revision>45</cp:revision>
  <cp:lastPrinted>2025-07-31T20:27:05Z</cp:lastPrinted>
  <dcterms:created xsi:type="dcterms:W3CDTF">2025-07-15T16:44:01Z</dcterms:created>
  <dcterms:modified xsi:type="dcterms:W3CDTF">2026-03-02T15:55:57Z</dcterms:modified>
</cp:coreProperties>
</file>